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86"/>
  </p:notesMasterIdLst>
  <p:sldIdLst>
    <p:sldId id="441" r:id="rId5"/>
    <p:sldId id="621" r:id="rId6"/>
    <p:sldId id="311" r:id="rId7"/>
    <p:sldId id="309" r:id="rId8"/>
    <p:sldId id="398" r:id="rId9"/>
    <p:sldId id="399" r:id="rId10"/>
    <p:sldId id="312" r:id="rId11"/>
    <p:sldId id="313" r:id="rId12"/>
    <p:sldId id="315" r:id="rId13"/>
    <p:sldId id="400" r:id="rId14"/>
    <p:sldId id="401" r:id="rId15"/>
    <p:sldId id="402" r:id="rId16"/>
    <p:sldId id="362" r:id="rId17"/>
    <p:sldId id="346" r:id="rId18"/>
    <p:sldId id="622" r:id="rId19"/>
    <p:sldId id="623" r:id="rId20"/>
    <p:sldId id="349" r:id="rId21"/>
    <p:sldId id="350" r:id="rId22"/>
    <p:sldId id="395" r:id="rId23"/>
    <p:sldId id="624" r:id="rId24"/>
    <p:sldId id="625" r:id="rId25"/>
    <p:sldId id="353" r:id="rId26"/>
    <p:sldId id="354" r:id="rId27"/>
    <p:sldId id="355" r:id="rId28"/>
    <p:sldId id="356" r:id="rId29"/>
    <p:sldId id="357" r:id="rId30"/>
    <p:sldId id="364" r:id="rId31"/>
    <p:sldId id="320" r:id="rId32"/>
    <p:sldId id="321" r:id="rId33"/>
    <p:sldId id="403" r:id="rId34"/>
    <p:sldId id="404" r:id="rId35"/>
    <p:sldId id="382" r:id="rId36"/>
    <p:sldId id="365" r:id="rId37"/>
    <p:sldId id="324" r:id="rId38"/>
    <p:sldId id="405" r:id="rId39"/>
    <p:sldId id="406" r:id="rId40"/>
    <p:sldId id="262" r:id="rId41"/>
    <p:sldId id="407" r:id="rId42"/>
    <p:sldId id="369" r:id="rId43"/>
    <p:sldId id="368" r:id="rId44"/>
    <p:sldId id="408" r:id="rId45"/>
    <p:sldId id="366" r:id="rId46"/>
    <p:sldId id="383" r:id="rId47"/>
    <p:sldId id="377" r:id="rId48"/>
    <p:sldId id="376" r:id="rId49"/>
    <p:sldId id="375" r:id="rId50"/>
    <p:sldId id="409" r:id="rId51"/>
    <p:sldId id="410" r:id="rId52"/>
    <p:sldId id="411" r:id="rId53"/>
    <p:sldId id="412" r:id="rId54"/>
    <p:sldId id="384" r:id="rId55"/>
    <p:sldId id="381" r:id="rId56"/>
    <p:sldId id="380" r:id="rId57"/>
    <p:sldId id="379" r:id="rId58"/>
    <p:sldId id="378" r:id="rId59"/>
    <p:sldId id="385" r:id="rId60"/>
    <p:sldId id="413" r:id="rId61"/>
    <p:sldId id="285" r:id="rId62"/>
    <p:sldId id="414" r:id="rId63"/>
    <p:sldId id="386" r:id="rId64"/>
    <p:sldId id="341" r:id="rId65"/>
    <p:sldId id="342" r:id="rId66"/>
    <p:sldId id="343" r:id="rId67"/>
    <p:sldId id="344" r:id="rId68"/>
    <p:sldId id="345" r:id="rId69"/>
    <p:sldId id="396" r:id="rId70"/>
    <p:sldId id="335" r:id="rId71"/>
    <p:sldId id="339" r:id="rId72"/>
    <p:sldId id="340" r:id="rId73"/>
    <p:sldId id="336" r:id="rId74"/>
    <p:sldId id="387" r:id="rId75"/>
    <p:sldId id="359" r:id="rId76"/>
    <p:sldId id="388" r:id="rId77"/>
    <p:sldId id="360" r:id="rId78"/>
    <p:sldId id="361" r:id="rId79"/>
    <p:sldId id="390" r:id="rId80"/>
    <p:sldId id="391" r:id="rId81"/>
    <p:sldId id="392" r:id="rId82"/>
    <p:sldId id="393" r:id="rId83"/>
    <p:sldId id="394" r:id="rId84"/>
    <p:sldId id="348"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708"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9"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163"/>
    <a:srgbClr val="3D5D19"/>
    <a:srgbClr val="92D050"/>
    <a:srgbClr val="6C4615"/>
    <a:srgbClr val="000000"/>
    <a:srgbClr val="001131"/>
    <a:srgbClr val="DDE8FF"/>
    <a:srgbClr val="851910"/>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652047-916F-4375-96D7-45526B2D491B}" v="20" dt="2023-07-17T05:58:58.246"/>
    <p1510:client id="{8A9940FB-6F19-4F60-B430-B65121BE7C55}" v="16" dt="2023-07-17T05:53:36.871"/>
    <p1510:client id="{A5FE3119-9685-DF22-01FA-E1A7515A5196}" v="25" dt="2023-09-14T05:34:19.754"/>
    <p1510:client id="{E3583301-7A4C-7123-9A60-7542E7B041F4}" v="41" dt="2023-09-13T10:41:47.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105" d="100"/>
          <a:sy n="105" d="100"/>
        </p:scale>
        <p:origin x="758" y="62"/>
      </p:cViewPr>
      <p:guideLst>
        <p:guide orient="horz" pos="540"/>
        <p:guide pos="144"/>
        <p:guide orient="horz" pos="1620"/>
        <p:guide orient="horz" pos="7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customschemas.google.com/relationships/presentationmetadata" Target="meta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Shrivastava" userId="S::mayank@edunetfoundation.org::c332be7f-906c-470d-b44b-16df79513897" providerId="AD" clId="Web-{E3583301-7A4C-7123-9A60-7542E7B041F4}"/>
    <pc:docChg chg="modSld">
      <pc:chgData name="Mayank Shrivastava" userId="S::mayank@edunetfoundation.org::c332be7f-906c-470d-b44b-16df79513897" providerId="AD" clId="Web-{E3583301-7A4C-7123-9A60-7542E7B041F4}" dt="2023-09-13T10:41:54.465" v="34"/>
      <pc:docMkLst>
        <pc:docMk/>
      </pc:docMkLst>
      <pc:sldChg chg="addSp modSp modNotes">
        <pc:chgData name="Mayank Shrivastava" userId="S::mayank@edunetfoundation.org::c332be7f-906c-470d-b44b-16df79513897" providerId="AD" clId="Web-{E3583301-7A4C-7123-9A60-7542E7B041F4}" dt="2023-09-13T10:41:54.465" v="34"/>
        <pc:sldMkLst>
          <pc:docMk/>
          <pc:sldMk cId="2862290404" sldId="309"/>
        </pc:sldMkLst>
        <pc:spChg chg="add mod">
          <ac:chgData name="Mayank Shrivastava" userId="S::mayank@edunetfoundation.org::c332be7f-906c-470d-b44b-16df79513897" providerId="AD" clId="Web-{E3583301-7A4C-7123-9A60-7542E7B041F4}" dt="2023-09-13T10:37:20.440" v="8" actId="20577"/>
          <ac:spMkLst>
            <pc:docMk/>
            <pc:sldMk cId="2862290404" sldId="309"/>
            <ac:spMk id="4" creationId="{A759F362-0A61-C433-854D-75ABD0D71F93}"/>
          </ac:spMkLst>
        </pc:spChg>
        <pc:spChg chg="add mod">
          <ac:chgData name="Mayank Shrivastava" userId="S::mayank@edunetfoundation.org::c332be7f-906c-470d-b44b-16df79513897" providerId="AD" clId="Web-{E3583301-7A4C-7123-9A60-7542E7B041F4}" dt="2023-09-13T10:38:50.193" v="12" actId="1076"/>
          <ac:spMkLst>
            <pc:docMk/>
            <pc:sldMk cId="2862290404" sldId="309"/>
            <ac:spMk id="6" creationId="{066099EF-B605-C94D-4107-5957D6586182}"/>
          </ac:spMkLst>
        </pc:spChg>
        <pc:spChg chg="add mod">
          <ac:chgData name="Mayank Shrivastava" userId="S::mayank@edunetfoundation.org::c332be7f-906c-470d-b44b-16df79513897" providerId="AD" clId="Web-{E3583301-7A4C-7123-9A60-7542E7B041F4}" dt="2023-09-13T10:41:44.652" v="33" actId="20577"/>
          <ac:spMkLst>
            <pc:docMk/>
            <pc:sldMk cId="2862290404" sldId="309"/>
            <ac:spMk id="13" creationId="{5FCE0CCD-0CE9-EBAD-7CB5-4C6F6C2E61AC}"/>
          </ac:spMkLst>
        </pc:spChg>
        <pc:cxnChg chg="add mod">
          <ac:chgData name="Mayank Shrivastava" userId="S::mayank@edunetfoundation.org::c332be7f-906c-470d-b44b-16df79513897" providerId="AD" clId="Web-{E3583301-7A4C-7123-9A60-7542E7B041F4}" dt="2023-09-13T10:38:50.193" v="13" actId="1076"/>
          <ac:cxnSpMkLst>
            <pc:docMk/>
            <pc:sldMk cId="2862290404" sldId="309"/>
            <ac:cxnSpMk id="8" creationId="{0653F6C6-2C7B-C366-41EB-E7EA43B05B27}"/>
          </ac:cxnSpMkLst>
        </pc:cxnChg>
      </pc:sldChg>
    </pc:docChg>
  </pc:docChgLst>
  <pc:docChgLst>
    <pc:chgData name="Mayank Shrivastava" userId="S::mayank@edunetfoundation.org::c332be7f-906c-470d-b44b-16df79513897" providerId="AD" clId="Web-{A5FE3119-9685-DF22-01FA-E1A7515A5196}"/>
    <pc:docChg chg="modSld">
      <pc:chgData name="Mayank Shrivastava" userId="S::mayank@edunetfoundation.org::c332be7f-906c-470d-b44b-16df79513897" providerId="AD" clId="Web-{A5FE3119-9685-DF22-01FA-E1A7515A5196}" dt="2023-09-14T05:34:19.754" v="24" actId="20577"/>
      <pc:docMkLst>
        <pc:docMk/>
      </pc:docMkLst>
      <pc:sldChg chg="modSp">
        <pc:chgData name="Mayank Shrivastava" userId="S::mayank@edunetfoundation.org::c332be7f-906c-470d-b44b-16df79513897" providerId="AD" clId="Web-{A5FE3119-9685-DF22-01FA-E1A7515A5196}" dt="2023-09-14T05:30:11.384" v="0" actId="20577"/>
        <pc:sldMkLst>
          <pc:docMk/>
          <pc:sldMk cId="3550696629" sldId="362"/>
        </pc:sldMkLst>
        <pc:spChg chg="mod">
          <ac:chgData name="Mayank Shrivastava" userId="S::mayank@edunetfoundation.org::c332be7f-906c-470d-b44b-16df79513897" providerId="AD" clId="Web-{A5FE3119-9685-DF22-01FA-E1A7515A5196}" dt="2023-09-14T05:30:11.384" v="0" actId="20577"/>
          <ac:spMkLst>
            <pc:docMk/>
            <pc:sldMk cId="3550696629" sldId="362"/>
            <ac:spMk id="3" creationId="{66766877-0CD9-C5CD-79A9-1F20AABB8EEA}"/>
          </ac:spMkLst>
        </pc:spChg>
      </pc:sldChg>
      <pc:sldChg chg="modSp">
        <pc:chgData name="Mayank Shrivastava" userId="S::mayank@edunetfoundation.org::c332be7f-906c-470d-b44b-16df79513897" providerId="AD" clId="Web-{A5FE3119-9685-DF22-01FA-E1A7515A5196}" dt="2023-09-14T05:31:12.246" v="2" actId="20577"/>
        <pc:sldMkLst>
          <pc:docMk/>
          <pc:sldMk cId="865641771" sldId="364"/>
        </pc:sldMkLst>
        <pc:spChg chg="mod">
          <ac:chgData name="Mayank Shrivastava" userId="S::mayank@edunetfoundation.org::c332be7f-906c-470d-b44b-16df79513897" providerId="AD" clId="Web-{A5FE3119-9685-DF22-01FA-E1A7515A5196}" dt="2023-09-14T05:31:12.246" v="2" actId="20577"/>
          <ac:spMkLst>
            <pc:docMk/>
            <pc:sldMk cId="865641771" sldId="364"/>
            <ac:spMk id="3" creationId="{E4F99A1F-E958-8988-E760-30424B1761F8}"/>
          </ac:spMkLst>
        </pc:spChg>
      </pc:sldChg>
      <pc:sldChg chg="modSp">
        <pc:chgData name="Mayank Shrivastava" userId="S::mayank@edunetfoundation.org::c332be7f-906c-470d-b44b-16df79513897" providerId="AD" clId="Web-{A5FE3119-9685-DF22-01FA-E1A7515A5196}" dt="2023-09-14T05:31:38.622" v="5" actId="20577"/>
        <pc:sldMkLst>
          <pc:docMk/>
          <pc:sldMk cId="3082073070" sldId="365"/>
        </pc:sldMkLst>
        <pc:spChg chg="mod">
          <ac:chgData name="Mayank Shrivastava" userId="S::mayank@edunetfoundation.org::c332be7f-906c-470d-b44b-16df79513897" providerId="AD" clId="Web-{A5FE3119-9685-DF22-01FA-E1A7515A5196}" dt="2023-09-14T05:31:38.622" v="5" actId="20577"/>
          <ac:spMkLst>
            <pc:docMk/>
            <pc:sldMk cId="3082073070" sldId="365"/>
            <ac:spMk id="3" creationId="{062165D8-A08F-D67D-C43D-82D95A2BE6F8}"/>
          </ac:spMkLst>
        </pc:spChg>
      </pc:sldChg>
      <pc:sldChg chg="modSp">
        <pc:chgData name="Mayank Shrivastava" userId="S::mayank@edunetfoundation.org::c332be7f-906c-470d-b44b-16df79513897" providerId="AD" clId="Web-{A5FE3119-9685-DF22-01FA-E1A7515A5196}" dt="2023-09-14T05:32:06.561" v="6" actId="20577"/>
        <pc:sldMkLst>
          <pc:docMk/>
          <pc:sldMk cId="4089833820" sldId="383"/>
        </pc:sldMkLst>
        <pc:spChg chg="mod">
          <ac:chgData name="Mayank Shrivastava" userId="S::mayank@edunetfoundation.org::c332be7f-906c-470d-b44b-16df79513897" providerId="AD" clId="Web-{A5FE3119-9685-DF22-01FA-E1A7515A5196}" dt="2023-09-14T05:32:06.561" v="6" actId="20577"/>
          <ac:spMkLst>
            <pc:docMk/>
            <pc:sldMk cId="4089833820" sldId="383"/>
            <ac:spMk id="3" creationId="{C20F01E6-6292-6CDB-2573-B25A3D78E32E}"/>
          </ac:spMkLst>
        </pc:spChg>
      </pc:sldChg>
      <pc:sldChg chg="modSp">
        <pc:chgData name="Mayank Shrivastava" userId="S::mayank@edunetfoundation.org::c332be7f-906c-470d-b44b-16df79513897" providerId="AD" clId="Web-{A5FE3119-9685-DF22-01FA-E1A7515A5196}" dt="2023-09-14T05:32:30.609" v="9" actId="20577"/>
        <pc:sldMkLst>
          <pc:docMk/>
          <pc:sldMk cId="3429798191" sldId="384"/>
        </pc:sldMkLst>
        <pc:spChg chg="mod">
          <ac:chgData name="Mayank Shrivastava" userId="S::mayank@edunetfoundation.org::c332be7f-906c-470d-b44b-16df79513897" providerId="AD" clId="Web-{A5FE3119-9685-DF22-01FA-E1A7515A5196}" dt="2023-09-14T05:32:30.609" v="9" actId="20577"/>
          <ac:spMkLst>
            <pc:docMk/>
            <pc:sldMk cId="3429798191" sldId="384"/>
            <ac:spMk id="3" creationId="{EABBE1F2-9445-B5EA-E9E9-6C45FC092B2B}"/>
          </ac:spMkLst>
        </pc:spChg>
      </pc:sldChg>
      <pc:sldChg chg="modSp">
        <pc:chgData name="Mayank Shrivastava" userId="S::mayank@edunetfoundation.org::c332be7f-906c-470d-b44b-16df79513897" providerId="AD" clId="Web-{A5FE3119-9685-DF22-01FA-E1A7515A5196}" dt="2023-09-14T05:32:49.485" v="12" actId="20577"/>
        <pc:sldMkLst>
          <pc:docMk/>
          <pc:sldMk cId="3452494025" sldId="385"/>
        </pc:sldMkLst>
        <pc:spChg chg="mod">
          <ac:chgData name="Mayank Shrivastava" userId="S::mayank@edunetfoundation.org::c332be7f-906c-470d-b44b-16df79513897" providerId="AD" clId="Web-{A5FE3119-9685-DF22-01FA-E1A7515A5196}" dt="2023-09-14T05:32:49.485" v="12" actId="20577"/>
          <ac:spMkLst>
            <pc:docMk/>
            <pc:sldMk cId="3452494025" sldId="385"/>
            <ac:spMk id="3" creationId="{BE8FBDDB-FF9D-A05F-8BAA-6EFEB6505309}"/>
          </ac:spMkLst>
        </pc:spChg>
      </pc:sldChg>
      <pc:sldChg chg="modSp">
        <pc:chgData name="Mayank Shrivastava" userId="S::mayank@edunetfoundation.org::c332be7f-906c-470d-b44b-16df79513897" providerId="AD" clId="Web-{A5FE3119-9685-DF22-01FA-E1A7515A5196}" dt="2023-09-14T05:33:17.799" v="15" actId="20577"/>
        <pc:sldMkLst>
          <pc:docMk/>
          <pc:sldMk cId="2943578982" sldId="386"/>
        </pc:sldMkLst>
        <pc:spChg chg="mod">
          <ac:chgData name="Mayank Shrivastava" userId="S::mayank@edunetfoundation.org::c332be7f-906c-470d-b44b-16df79513897" providerId="AD" clId="Web-{A5FE3119-9685-DF22-01FA-E1A7515A5196}" dt="2023-09-14T05:33:17.799" v="15" actId="20577"/>
          <ac:spMkLst>
            <pc:docMk/>
            <pc:sldMk cId="2943578982" sldId="386"/>
            <ac:spMk id="3" creationId="{3CCC179E-9CD9-933D-7D12-17A5D77A9054}"/>
          </ac:spMkLst>
        </pc:spChg>
      </pc:sldChg>
      <pc:sldChg chg="modSp">
        <pc:chgData name="Mayank Shrivastava" userId="S::mayank@edunetfoundation.org::c332be7f-906c-470d-b44b-16df79513897" providerId="AD" clId="Web-{A5FE3119-9685-DF22-01FA-E1A7515A5196}" dt="2023-09-14T05:34:03.941" v="21" actId="20577"/>
        <pc:sldMkLst>
          <pc:docMk/>
          <pc:sldMk cId="2582388015" sldId="387"/>
        </pc:sldMkLst>
        <pc:spChg chg="mod">
          <ac:chgData name="Mayank Shrivastava" userId="S::mayank@edunetfoundation.org::c332be7f-906c-470d-b44b-16df79513897" providerId="AD" clId="Web-{A5FE3119-9685-DF22-01FA-E1A7515A5196}" dt="2023-09-14T05:34:03.941" v="21" actId="20577"/>
          <ac:spMkLst>
            <pc:docMk/>
            <pc:sldMk cId="2582388015" sldId="387"/>
            <ac:spMk id="3" creationId="{B69DC426-97C7-9DC9-75BA-684CC76FD1DA}"/>
          </ac:spMkLst>
        </pc:spChg>
      </pc:sldChg>
      <pc:sldChg chg="modSp">
        <pc:chgData name="Mayank Shrivastava" userId="S::mayank@edunetfoundation.org::c332be7f-906c-470d-b44b-16df79513897" providerId="AD" clId="Web-{A5FE3119-9685-DF22-01FA-E1A7515A5196}" dt="2023-09-14T05:34:19.754" v="24" actId="20577"/>
        <pc:sldMkLst>
          <pc:docMk/>
          <pc:sldMk cId="1119164586" sldId="388"/>
        </pc:sldMkLst>
        <pc:spChg chg="mod">
          <ac:chgData name="Mayank Shrivastava" userId="S::mayank@edunetfoundation.org::c332be7f-906c-470d-b44b-16df79513897" providerId="AD" clId="Web-{A5FE3119-9685-DF22-01FA-E1A7515A5196}" dt="2023-09-14T05:34:19.754" v="24" actId="20577"/>
          <ac:spMkLst>
            <pc:docMk/>
            <pc:sldMk cId="1119164586" sldId="388"/>
            <ac:spMk id="3" creationId="{E236C844-9C3E-A2B7-E917-3517CC486220}"/>
          </ac:spMkLst>
        </pc:spChg>
      </pc:sldChg>
      <pc:sldChg chg="modSp">
        <pc:chgData name="Mayank Shrivastava" userId="S::mayank@edunetfoundation.org::c332be7f-906c-470d-b44b-16df79513897" providerId="AD" clId="Web-{A5FE3119-9685-DF22-01FA-E1A7515A5196}" dt="2023-09-14T05:30:46.511" v="1" actId="20577"/>
        <pc:sldMkLst>
          <pc:docMk/>
          <pc:sldMk cId="2409500833" sldId="395"/>
        </pc:sldMkLst>
        <pc:spChg chg="mod">
          <ac:chgData name="Mayank Shrivastava" userId="S::mayank@edunetfoundation.org::c332be7f-906c-470d-b44b-16df79513897" providerId="AD" clId="Web-{A5FE3119-9685-DF22-01FA-E1A7515A5196}" dt="2023-09-14T05:30:46.511" v="1" actId="20577"/>
          <ac:spMkLst>
            <pc:docMk/>
            <pc:sldMk cId="2409500833" sldId="395"/>
            <ac:spMk id="3" creationId="{B1B7EBA7-FFEC-3FB7-3049-8B85DA854322}"/>
          </ac:spMkLst>
        </pc:spChg>
      </pc:sldChg>
      <pc:sldChg chg="modSp">
        <pc:chgData name="Mayank Shrivastava" userId="S::mayank@edunetfoundation.org::c332be7f-906c-470d-b44b-16df79513897" providerId="AD" clId="Web-{A5FE3119-9685-DF22-01FA-E1A7515A5196}" dt="2023-09-14T05:33:42.206" v="18" actId="20577"/>
        <pc:sldMkLst>
          <pc:docMk/>
          <pc:sldMk cId="757966364" sldId="396"/>
        </pc:sldMkLst>
        <pc:spChg chg="mod">
          <ac:chgData name="Mayank Shrivastava" userId="S::mayank@edunetfoundation.org::c332be7f-906c-470d-b44b-16df79513897" providerId="AD" clId="Web-{A5FE3119-9685-DF22-01FA-E1A7515A5196}" dt="2023-09-14T05:33:42.206" v="18" actId="20577"/>
          <ac:spMkLst>
            <pc:docMk/>
            <pc:sldMk cId="757966364" sldId="396"/>
            <ac:spMk id="3" creationId="{F80226A4-F7FE-DC37-49B7-8DF60F8DE1CC}"/>
          </ac:spMkLst>
        </pc:spChg>
      </pc:sldChg>
    </pc:docChg>
  </pc:docChgLst>
  <pc:docChgLst>
    <pc:chgData name="Vidhi Pandya" userId="S::vidhi@edunetfoundation.org::afc5408a-5f15-4e07-a0b0-8fcc6c67ff5a" providerId="AD" clId="Web-{8A9940FB-6F19-4F60-B430-B65121BE7C55}"/>
    <pc:docChg chg="modSld">
      <pc:chgData name="Vidhi Pandya" userId="S::vidhi@edunetfoundation.org::afc5408a-5f15-4e07-a0b0-8fcc6c67ff5a" providerId="AD" clId="Web-{8A9940FB-6F19-4F60-B430-B65121BE7C55}" dt="2023-07-17T05:53:36.871" v="19" actId="1076"/>
      <pc:docMkLst>
        <pc:docMk/>
      </pc:docMkLst>
      <pc:sldChg chg="modSp modNotes">
        <pc:chgData name="Vidhi Pandya" userId="S::vidhi@edunetfoundation.org::afc5408a-5f15-4e07-a0b0-8fcc6c67ff5a" providerId="AD" clId="Web-{8A9940FB-6F19-4F60-B430-B65121BE7C55}" dt="2023-07-17T05:52:43.228" v="16" actId="20577"/>
        <pc:sldMkLst>
          <pc:docMk/>
          <pc:sldMk cId="0" sldId="257"/>
        </pc:sldMkLst>
        <pc:spChg chg="mod">
          <ac:chgData name="Vidhi Pandya" userId="S::vidhi@edunetfoundation.org::afc5408a-5f15-4e07-a0b0-8fcc6c67ff5a" providerId="AD" clId="Web-{8A9940FB-6F19-4F60-B430-B65121BE7C55}" dt="2023-07-17T05:52:43.228" v="16" actId="20577"/>
          <ac:spMkLst>
            <pc:docMk/>
            <pc:sldMk cId="0" sldId="257"/>
            <ac:spMk id="2" creationId="{07E1EAD1-F835-6956-77CD-17363121C17E}"/>
          </ac:spMkLst>
        </pc:spChg>
      </pc:sldChg>
      <pc:sldChg chg="modNotes">
        <pc:chgData name="Vidhi Pandya" userId="S::vidhi@edunetfoundation.org::afc5408a-5f15-4e07-a0b0-8fcc6c67ff5a" providerId="AD" clId="Web-{8A9940FB-6F19-4F60-B430-B65121BE7C55}" dt="2023-07-17T05:50:49.786" v="12"/>
        <pc:sldMkLst>
          <pc:docMk/>
          <pc:sldMk cId="407114885" sldId="353"/>
        </pc:sldMkLst>
      </pc:sldChg>
      <pc:sldChg chg="modSp modNotes">
        <pc:chgData name="Vidhi Pandya" userId="S::vidhi@edunetfoundation.org::afc5408a-5f15-4e07-a0b0-8fcc6c67ff5a" providerId="AD" clId="Web-{8A9940FB-6F19-4F60-B430-B65121BE7C55}" dt="2023-07-17T05:52:33.978" v="15" actId="20577"/>
        <pc:sldMkLst>
          <pc:docMk/>
          <pc:sldMk cId="1777289187" sldId="354"/>
        </pc:sldMkLst>
        <pc:spChg chg="mod">
          <ac:chgData name="Vidhi Pandya" userId="S::vidhi@edunetfoundation.org::afc5408a-5f15-4e07-a0b0-8fcc6c67ff5a" providerId="AD" clId="Web-{8A9940FB-6F19-4F60-B430-B65121BE7C55}" dt="2023-07-17T05:52:33.978" v="15" actId="20577"/>
          <ac:spMkLst>
            <pc:docMk/>
            <pc:sldMk cId="1777289187" sldId="354"/>
            <ac:spMk id="7" creationId="{7CD936FD-8DFF-AFC8-EAD5-5276CCD8DF54}"/>
          </ac:spMkLst>
        </pc:spChg>
      </pc:sldChg>
      <pc:sldChg chg="modSp">
        <pc:chgData name="Vidhi Pandya" userId="S::vidhi@edunetfoundation.org::afc5408a-5f15-4e07-a0b0-8fcc6c67ff5a" providerId="AD" clId="Web-{8A9940FB-6F19-4F60-B430-B65121BE7C55}" dt="2023-07-17T05:53:36.871" v="19" actId="1076"/>
        <pc:sldMkLst>
          <pc:docMk/>
          <pc:sldMk cId="3042645205" sldId="359"/>
        </pc:sldMkLst>
        <pc:spChg chg="mod">
          <ac:chgData name="Vidhi Pandya" userId="S::vidhi@edunetfoundation.org::afc5408a-5f15-4e07-a0b0-8fcc6c67ff5a" providerId="AD" clId="Web-{8A9940FB-6F19-4F60-B430-B65121BE7C55}" dt="2023-07-17T05:53:36.871" v="19" actId="1076"/>
          <ac:spMkLst>
            <pc:docMk/>
            <pc:sldMk cId="3042645205" sldId="359"/>
            <ac:spMk id="2" creationId="{69DC7FAC-33CF-FF13-A938-61677BB28CB5}"/>
          </ac:spMkLst>
        </pc:spChg>
      </pc:sldChg>
    </pc:docChg>
  </pc:docChgLst>
  <pc:docChgLst>
    <pc:chgData name="Vidhi Pandya" userId="S::vidhi@edunetfoundation.org::afc5408a-5f15-4e07-a0b0-8fcc6c67ff5a" providerId="AD" clId="Web-{7C652047-916F-4375-96D7-45526B2D491B}"/>
    <pc:docChg chg="modSld">
      <pc:chgData name="Vidhi Pandya" userId="S::vidhi@edunetfoundation.org::afc5408a-5f15-4e07-a0b0-8fcc6c67ff5a" providerId="AD" clId="Web-{7C652047-916F-4375-96D7-45526B2D491B}" dt="2023-07-17T05:58:58.246" v="30" actId="1076"/>
      <pc:docMkLst>
        <pc:docMk/>
      </pc:docMkLst>
      <pc:sldChg chg="modNotes">
        <pc:chgData name="Vidhi Pandya" userId="S::vidhi@edunetfoundation.org::afc5408a-5f15-4e07-a0b0-8fcc6c67ff5a" providerId="AD" clId="Web-{7C652047-916F-4375-96D7-45526B2D491B}" dt="2023-07-17T05:58:27.666" v="24"/>
        <pc:sldMkLst>
          <pc:docMk/>
          <pc:sldMk cId="1882378288" sldId="348"/>
        </pc:sldMkLst>
      </pc:sldChg>
      <pc:sldChg chg="modSp">
        <pc:chgData name="Vidhi Pandya" userId="S::vidhi@edunetfoundation.org::afc5408a-5f15-4e07-a0b0-8fcc6c67ff5a" providerId="AD" clId="Web-{7C652047-916F-4375-96D7-45526B2D491B}" dt="2023-07-17T05:58:58.246" v="30" actId="1076"/>
        <pc:sldMkLst>
          <pc:docMk/>
          <pc:sldMk cId="3709190096" sldId="349"/>
        </pc:sldMkLst>
        <pc:spChg chg="mod">
          <ac:chgData name="Vidhi Pandya" userId="S::vidhi@edunetfoundation.org::afc5408a-5f15-4e07-a0b0-8fcc6c67ff5a" providerId="AD" clId="Web-{7C652047-916F-4375-96D7-45526B2D491B}" dt="2023-07-17T05:58:58.246" v="30" actId="1076"/>
          <ac:spMkLst>
            <pc:docMk/>
            <pc:sldMk cId="3709190096" sldId="349"/>
            <ac:spMk id="2" creationId="{8D66D476-62A2-1223-50DE-D356C5F99B3C}"/>
          </ac:spMkLst>
        </pc:spChg>
      </pc:sldChg>
      <pc:sldChg chg="modSp modNotes">
        <pc:chgData name="Vidhi Pandya" userId="S::vidhi@edunetfoundation.org::afc5408a-5f15-4e07-a0b0-8fcc6c67ff5a" providerId="AD" clId="Web-{7C652047-916F-4375-96D7-45526B2D491B}" dt="2023-07-17T05:55:52.613" v="7"/>
        <pc:sldMkLst>
          <pc:docMk/>
          <pc:sldMk cId="847909228" sldId="358"/>
        </pc:sldMkLst>
        <pc:spChg chg="mod">
          <ac:chgData name="Vidhi Pandya" userId="S::vidhi@edunetfoundation.org::afc5408a-5f15-4e07-a0b0-8fcc6c67ff5a" providerId="AD" clId="Web-{7C652047-916F-4375-96D7-45526B2D491B}" dt="2023-07-17T05:55:23.471" v="5" actId="20577"/>
          <ac:spMkLst>
            <pc:docMk/>
            <pc:sldMk cId="847909228" sldId="358"/>
            <ac:spMk id="2" creationId="{69DC7FAC-33CF-FF13-A938-61677BB28CB5}"/>
          </ac:spMkLst>
        </pc:spChg>
      </pc:sldChg>
      <pc:sldChg chg="modSp modNotes">
        <pc:chgData name="Vidhi Pandya" userId="S::vidhi@edunetfoundation.org::afc5408a-5f15-4e07-a0b0-8fcc6c67ff5a" providerId="AD" clId="Web-{7C652047-916F-4375-96D7-45526B2D491B}" dt="2023-07-17T05:56:55.756" v="18"/>
        <pc:sldMkLst>
          <pc:docMk/>
          <pc:sldMk cId="3042645205" sldId="359"/>
        </pc:sldMkLst>
        <pc:spChg chg="mod">
          <ac:chgData name="Vidhi Pandya" userId="S::vidhi@edunetfoundation.org::afc5408a-5f15-4e07-a0b0-8fcc6c67ff5a" providerId="AD" clId="Web-{7C652047-916F-4375-96D7-45526B2D491B}" dt="2023-07-17T05:56:21.958" v="12" actId="20577"/>
          <ac:spMkLst>
            <pc:docMk/>
            <pc:sldMk cId="3042645205" sldId="359"/>
            <ac:spMk id="3" creationId="{DCF1C084-C47F-4875-F065-6A8CBB76AC71}"/>
          </ac:spMkLst>
        </pc:spChg>
      </pc:sldChg>
      <pc:sldChg chg="modSp">
        <pc:chgData name="Vidhi Pandya" userId="S::vidhi@edunetfoundation.org::afc5408a-5f15-4e07-a0b0-8fcc6c67ff5a" providerId="AD" clId="Web-{7C652047-916F-4375-96D7-45526B2D491B}" dt="2023-07-17T05:57:06.382" v="20" actId="1076"/>
        <pc:sldMkLst>
          <pc:docMk/>
          <pc:sldMk cId="1899823026" sldId="360"/>
        </pc:sldMkLst>
        <pc:spChg chg="mod">
          <ac:chgData name="Vidhi Pandya" userId="S::vidhi@edunetfoundation.org::afc5408a-5f15-4e07-a0b0-8fcc6c67ff5a" providerId="AD" clId="Web-{7C652047-916F-4375-96D7-45526B2D491B}" dt="2023-07-17T05:57:06.382" v="20" actId="1076"/>
          <ac:spMkLst>
            <pc:docMk/>
            <pc:sldMk cId="1899823026" sldId="360"/>
            <ac:spMk id="2" creationId="{B461472C-C2E0-2D95-2722-ECA4B38459CD}"/>
          </ac:spMkLst>
        </pc:spChg>
      </pc:sldChg>
      <pc:sldChg chg="modNotes">
        <pc:chgData name="Vidhi Pandya" userId="S::vidhi@edunetfoundation.org::afc5408a-5f15-4e07-a0b0-8fcc6c67ff5a" providerId="AD" clId="Web-{7C652047-916F-4375-96D7-45526B2D491B}" dt="2023-07-17T05:58:13.853" v="22"/>
        <pc:sldMkLst>
          <pc:docMk/>
          <pc:sldMk cId="477644160"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rogramiz.com/java-programming/variables-litera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ngimg.com/thumb/android/58538-development-android-software-free-hd-image.pn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th.bing.com/th?id=OIP.Yx91YNagdB1i40inkBEWWAHaE8&amp;w=306&amp;h=204&amp;c=8&amp;rs=1&amp;qlt=90&amp;o=6&amp;dpr=1.3&amp;pid=3.1&amp;rm=2" TargetMode="External"/><Relationship Id="rId4" Type="http://schemas.openxmlformats.org/officeDocument/2006/relationships/hyperlink" Target="https://1000marken.net/wp-content/uploads/2021/01/Minecraft-Symbol.pn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100" spc="-1" dirty="0">
                <a:latin typeface="Arial"/>
                <a:cs typeface="Arial"/>
              </a:rPr>
              <a:t>Programming languages are absolutely needed to establish effective communication with computers. In this module we will learn about these languages.</a:t>
            </a:r>
            <a:endParaRPr lang="en-US" dirty="0">
              <a:cs typeface="Arial"/>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200" b="1" dirty="0">
                <a:solidFill>
                  <a:srgbClr val="002060"/>
                </a:solidFill>
                <a:latin typeface="Arial"/>
                <a:cs typeface="Arial"/>
              </a:rPr>
              <a:t>Java Variables</a:t>
            </a:r>
          </a:p>
          <a:p>
            <a:pPr marL="0" indent="-173736" algn="just">
              <a:buFont typeface="Arial" panose="020B0604020202020204" pitchFamily="34" charset="0"/>
              <a:buChar char="•"/>
            </a:pPr>
            <a:r>
              <a:rPr lang="en-IN" dirty="0">
                <a:latin typeface="Arial" pitchFamily="34" charset="0"/>
                <a:ea typeface="+mn-lt"/>
                <a:cs typeface="Arial" pitchFamily="34" charset="0"/>
              </a:rPr>
              <a:t>A variable is a location in memory (storage area) to hold data.</a:t>
            </a:r>
          </a:p>
          <a:p>
            <a:pPr marL="0" indent="-173736" algn="just">
              <a:buFont typeface="Arial" panose="020B0604020202020204" pitchFamily="34" charset="0"/>
              <a:buChar char="•"/>
            </a:pPr>
            <a:endParaRPr lang="en-IN" dirty="0">
              <a:latin typeface="Arial" pitchFamily="34" charset="0"/>
              <a:ea typeface="+mn-lt"/>
              <a:cs typeface="Arial" pitchFamily="34" charset="0"/>
            </a:endParaRPr>
          </a:p>
          <a:p>
            <a:pPr marL="0" indent="-173736" algn="just">
              <a:buFont typeface="Arial" panose="020B0604020202020204" pitchFamily="34" charset="0"/>
              <a:buChar char="•"/>
            </a:pPr>
            <a:r>
              <a:rPr lang="en-IN" dirty="0">
                <a:latin typeface="Arial" pitchFamily="34" charset="0"/>
                <a:ea typeface="+mn-lt"/>
                <a:cs typeface="Arial" pitchFamily="34" charset="0"/>
              </a:rPr>
              <a:t>To indicate the storage area, each variable should be given a unique name (identifier).</a:t>
            </a:r>
          </a:p>
          <a:p>
            <a:pPr marL="171450" indent="-171450">
              <a:buFont typeface="Arial" panose="020B0604020202020204" pitchFamily="34" charset="0"/>
              <a:buChar char="•"/>
            </a:pPr>
            <a:endParaRPr lang="en-IN" sz="1200" b="1" i="0" kern="1200" dirty="0">
              <a:solidFill>
                <a:srgbClr val="002060"/>
              </a:solidFill>
              <a:effectLst/>
              <a:latin typeface="Arial"/>
              <a:ea typeface="+mn-ea"/>
              <a:cs typeface="Arial"/>
            </a:endParaRPr>
          </a:p>
          <a:p>
            <a:pPr marL="0" indent="0">
              <a:buFont typeface="Arial" panose="020B0604020202020204" pitchFamily="34" charset="0"/>
              <a:buNone/>
            </a:pPr>
            <a:r>
              <a:rPr lang="en-IN" dirty="0"/>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10</a:t>
            </a:fld>
            <a:endParaRPr lang="en-IN"/>
          </a:p>
        </p:txBody>
      </p:sp>
    </p:spTree>
    <p:extLst>
      <p:ext uri="{BB962C8B-B14F-4D97-AF65-F5344CB8AC3E}">
        <p14:creationId xmlns:p14="http://schemas.microsoft.com/office/powerpoint/2010/main" val="136074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100" b="1" i="0" kern="1200" dirty="0">
                <a:solidFill>
                  <a:schemeClr val="tx1"/>
                </a:solidFill>
                <a:effectLst/>
                <a:latin typeface="Arial" panose="020B0604020202020204" pitchFamily="34" charset="0"/>
                <a:ea typeface="+mn-ea"/>
                <a:cs typeface="Arial" panose="020B0604020202020204" pitchFamily="34" charset="0"/>
              </a:rPr>
              <a:t>Java Data Types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Data types specify the type of data that can be stored inside </a:t>
            </a:r>
            <a:r>
              <a:rPr lang="en-IN" sz="11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variables in Java</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Java is a statically-typed language. This means that all variables must be declared before they can be used.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There are 8 Primitive Data Types:</a:t>
            </a:r>
          </a:p>
          <a:p>
            <a:pPr marL="0" indent="0">
              <a:buFont typeface="Arial" panose="020B0604020202020204" pitchFamily="34" charset="0"/>
              <a:buNone/>
            </a:pPr>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1. </a:t>
            </a:r>
            <a:r>
              <a:rPr lang="en-IN" sz="1100" b="1" i="0" kern="1200" dirty="0" err="1">
                <a:solidFill>
                  <a:schemeClr val="tx1"/>
                </a:solidFill>
                <a:effectLst/>
                <a:latin typeface="Arial" panose="020B0604020202020204" pitchFamily="34" charset="0"/>
                <a:ea typeface="+mn-ea"/>
                <a:cs typeface="Arial" panose="020B0604020202020204" pitchFamily="34" charset="0"/>
              </a:rPr>
              <a:t>boolean</a:t>
            </a:r>
            <a:r>
              <a:rPr lang="en-IN" sz="1100" b="1" i="0" kern="1200" dirty="0">
                <a:solidFill>
                  <a:schemeClr val="tx1"/>
                </a:solidFill>
                <a:effectLst/>
                <a:latin typeface="Arial" panose="020B0604020202020204" pitchFamily="34" charset="0"/>
                <a:ea typeface="+mn-ea"/>
                <a:cs typeface="Arial" panose="020B0604020202020204" pitchFamily="34" charset="0"/>
              </a:rPr>
              <a:t>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a:t>
            </a:r>
            <a:r>
              <a:rPr lang="en-IN" sz="1100" b="0" i="0" kern="1200" dirty="0" err="1">
                <a:solidFill>
                  <a:schemeClr val="tx1"/>
                </a:solidFill>
                <a:effectLst/>
                <a:latin typeface="Arial" panose="020B0604020202020204" pitchFamily="34" charset="0"/>
                <a:ea typeface="+mn-ea"/>
                <a:cs typeface="Arial" panose="020B0604020202020204" pitchFamily="34" charset="0"/>
              </a:rPr>
              <a:t>boolean</a:t>
            </a:r>
            <a:r>
              <a:rPr lang="en-IN" sz="1100" b="0" i="0" kern="1200" dirty="0">
                <a:solidFill>
                  <a:schemeClr val="tx1"/>
                </a:solidFill>
                <a:effectLst/>
                <a:latin typeface="Arial" panose="020B0604020202020204" pitchFamily="34" charset="0"/>
                <a:ea typeface="+mn-ea"/>
                <a:cs typeface="Arial" panose="020B0604020202020204" pitchFamily="34" charset="0"/>
              </a:rPr>
              <a:t> data type has two possible values, either true or false.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false.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They are usually used for </a:t>
            </a:r>
            <a:r>
              <a:rPr lang="en-IN" sz="1100" b="1" i="0" kern="1200" dirty="0">
                <a:solidFill>
                  <a:schemeClr val="tx1"/>
                </a:solidFill>
                <a:effectLst/>
                <a:latin typeface="Arial" panose="020B0604020202020204" pitchFamily="34" charset="0"/>
                <a:ea typeface="+mn-ea"/>
                <a:cs typeface="Arial" panose="020B0604020202020204" pitchFamily="34" charset="0"/>
              </a:rPr>
              <a:t>true/false</a:t>
            </a:r>
            <a:r>
              <a:rPr lang="en-IN" sz="1100" b="0" i="0" kern="1200" dirty="0">
                <a:solidFill>
                  <a:schemeClr val="tx1"/>
                </a:solidFill>
                <a:effectLst/>
                <a:latin typeface="Arial" panose="020B0604020202020204" pitchFamily="34" charset="0"/>
                <a:ea typeface="+mn-ea"/>
                <a:cs typeface="Arial" panose="020B0604020202020204" pitchFamily="34" charset="0"/>
              </a:rPr>
              <a:t> conditions.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2. byte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byte data type can have values from </a:t>
            </a:r>
            <a:r>
              <a:rPr lang="en-IN" sz="1100" b="1" i="0" kern="1200" dirty="0">
                <a:solidFill>
                  <a:schemeClr val="tx1"/>
                </a:solidFill>
                <a:effectLst/>
                <a:latin typeface="Arial" panose="020B0604020202020204" pitchFamily="34" charset="0"/>
                <a:ea typeface="+mn-ea"/>
                <a:cs typeface="Arial" panose="020B0604020202020204" pitchFamily="34" charset="0"/>
              </a:rPr>
              <a:t>-128</a:t>
            </a:r>
            <a:r>
              <a:rPr lang="en-IN" sz="1100" b="0" i="0" kern="1200" dirty="0">
                <a:solidFill>
                  <a:schemeClr val="tx1"/>
                </a:solidFill>
                <a:effectLst/>
                <a:latin typeface="Arial" panose="020B0604020202020204" pitchFamily="34" charset="0"/>
                <a:ea typeface="+mn-ea"/>
                <a:cs typeface="Arial" panose="020B0604020202020204" pitchFamily="34" charset="0"/>
              </a:rPr>
              <a:t> to </a:t>
            </a:r>
            <a:r>
              <a:rPr lang="en-IN" sz="1100" b="1" i="0" kern="1200" dirty="0">
                <a:solidFill>
                  <a:schemeClr val="tx1"/>
                </a:solidFill>
                <a:effectLst/>
                <a:latin typeface="Arial" panose="020B0604020202020204" pitchFamily="34" charset="0"/>
                <a:ea typeface="+mn-ea"/>
                <a:cs typeface="Arial" panose="020B0604020202020204" pitchFamily="34" charset="0"/>
              </a:rPr>
              <a:t>127</a:t>
            </a:r>
            <a:r>
              <a:rPr lang="en-IN" sz="1100" b="0" i="0" kern="1200" dirty="0">
                <a:solidFill>
                  <a:schemeClr val="tx1"/>
                </a:solidFill>
                <a:effectLst/>
                <a:latin typeface="Arial" panose="020B0604020202020204" pitchFamily="34" charset="0"/>
                <a:ea typeface="+mn-ea"/>
                <a:cs typeface="Arial" panose="020B0604020202020204" pitchFamily="34" charset="0"/>
              </a:rPr>
              <a:t> (8-bit signed two's complement integer).</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it's certain that the value of a variable will be within -128 to 127, then it is used instead of int to save memory.</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3. short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short data type in Java can have values from </a:t>
            </a:r>
            <a:r>
              <a:rPr lang="en-IN" sz="1100" b="1" i="0" kern="1200" dirty="0">
                <a:solidFill>
                  <a:schemeClr val="tx1"/>
                </a:solidFill>
                <a:effectLst/>
                <a:latin typeface="Arial" panose="020B0604020202020204" pitchFamily="34" charset="0"/>
                <a:ea typeface="+mn-ea"/>
                <a:cs typeface="Arial" panose="020B0604020202020204" pitchFamily="34" charset="0"/>
              </a:rPr>
              <a:t>-32768</a:t>
            </a:r>
            <a:r>
              <a:rPr lang="en-IN" sz="1100" b="0" i="0" kern="1200" dirty="0">
                <a:solidFill>
                  <a:schemeClr val="tx1"/>
                </a:solidFill>
                <a:effectLst/>
                <a:latin typeface="Arial" panose="020B0604020202020204" pitchFamily="34" charset="0"/>
                <a:ea typeface="+mn-ea"/>
                <a:cs typeface="Arial" panose="020B0604020202020204" pitchFamily="34" charset="0"/>
              </a:rPr>
              <a:t> to </a:t>
            </a:r>
            <a:r>
              <a:rPr lang="en-IN" sz="1100" b="1" i="0" kern="1200" dirty="0">
                <a:solidFill>
                  <a:schemeClr val="tx1"/>
                </a:solidFill>
                <a:effectLst/>
                <a:latin typeface="Arial" panose="020B0604020202020204" pitchFamily="34" charset="0"/>
                <a:ea typeface="+mn-ea"/>
                <a:cs typeface="Arial" panose="020B0604020202020204" pitchFamily="34" charset="0"/>
              </a:rPr>
              <a:t>32767</a:t>
            </a:r>
            <a:r>
              <a:rPr lang="en-IN" sz="1100" b="0" i="0" kern="1200" dirty="0">
                <a:solidFill>
                  <a:schemeClr val="tx1"/>
                </a:solidFill>
                <a:effectLst/>
                <a:latin typeface="Arial" panose="020B0604020202020204" pitchFamily="34" charset="0"/>
                <a:ea typeface="+mn-ea"/>
                <a:cs typeface="Arial" panose="020B0604020202020204" pitchFamily="34" charset="0"/>
              </a:rPr>
              <a:t> (16-bit signed two's complement integer).</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it's certain that the value of a variable will be within -32768 and 32767, then it is used instead of other integer data types (int, long).</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4. int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int data type can have values from </a:t>
            </a:r>
            <a:r>
              <a:rPr lang="en-IN" sz="1100" b="1" i="0" kern="1200" dirty="0">
                <a:solidFill>
                  <a:schemeClr val="tx1"/>
                </a:solidFill>
                <a:effectLst/>
                <a:latin typeface="Arial" panose="020B0604020202020204" pitchFamily="34" charset="0"/>
                <a:ea typeface="+mn-ea"/>
                <a:cs typeface="Arial" panose="020B0604020202020204" pitchFamily="34" charset="0"/>
              </a:rPr>
              <a:t>-2</a:t>
            </a:r>
            <a:r>
              <a:rPr lang="en-IN" sz="1100" b="1" i="0" kern="1200" baseline="30000" dirty="0">
                <a:solidFill>
                  <a:schemeClr val="tx1"/>
                </a:solidFill>
                <a:effectLst/>
                <a:latin typeface="Arial" panose="020B0604020202020204" pitchFamily="34" charset="0"/>
                <a:ea typeface="+mn-ea"/>
                <a:cs typeface="Arial" panose="020B0604020202020204" pitchFamily="34" charset="0"/>
              </a:rPr>
              <a:t>31</a:t>
            </a:r>
            <a:r>
              <a:rPr lang="en-IN" sz="1100" b="0" i="0" kern="1200" dirty="0">
                <a:solidFill>
                  <a:schemeClr val="tx1"/>
                </a:solidFill>
                <a:effectLst/>
                <a:latin typeface="Arial" panose="020B0604020202020204" pitchFamily="34" charset="0"/>
                <a:ea typeface="+mn-ea"/>
                <a:cs typeface="Arial" panose="020B0604020202020204" pitchFamily="34" charset="0"/>
              </a:rPr>
              <a:t> to </a:t>
            </a:r>
            <a:r>
              <a:rPr lang="en-IN" sz="1100" b="1" i="0" kern="1200" dirty="0">
                <a:solidFill>
                  <a:schemeClr val="tx1"/>
                </a:solidFill>
                <a:effectLst/>
                <a:latin typeface="Arial" panose="020B0604020202020204" pitchFamily="34" charset="0"/>
                <a:ea typeface="+mn-ea"/>
                <a:cs typeface="Arial" panose="020B0604020202020204" pitchFamily="34" charset="0"/>
              </a:rPr>
              <a:t>2</a:t>
            </a:r>
            <a:r>
              <a:rPr lang="en-IN" sz="1100" b="1" i="0" kern="1200" baseline="30000" dirty="0">
                <a:solidFill>
                  <a:schemeClr val="tx1"/>
                </a:solidFill>
                <a:effectLst/>
                <a:latin typeface="Arial" panose="020B0604020202020204" pitchFamily="34" charset="0"/>
                <a:ea typeface="+mn-ea"/>
                <a:cs typeface="Arial" panose="020B0604020202020204" pitchFamily="34" charset="0"/>
              </a:rPr>
              <a:t>31</a:t>
            </a:r>
            <a:r>
              <a:rPr lang="en-IN" sz="1100" b="1" i="0" kern="1200" dirty="0">
                <a:solidFill>
                  <a:schemeClr val="tx1"/>
                </a:solidFill>
                <a:effectLst/>
                <a:latin typeface="Arial" panose="020B0604020202020204" pitchFamily="34" charset="0"/>
                <a:ea typeface="+mn-ea"/>
                <a:cs typeface="Arial" panose="020B0604020202020204" pitchFamily="34" charset="0"/>
              </a:rPr>
              <a:t>-1</a:t>
            </a:r>
            <a:r>
              <a:rPr lang="en-IN" sz="1100" b="0" i="0" kern="1200" dirty="0">
                <a:solidFill>
                  <a:schemeClr val="tx1"/>
                </a:solidFill>
                <a:effectLst/>
                <a:latin typeface="Arial" panose="020B0604020202020204" pitchFamily="34" charset="0"/>
                <a:ea typeface="+mn-ea"/>
                <a:cs typeface="Arial" panose="020B0604020202020204" pitchFamily="34" charset="0"/>
              </a:rPr>
              <a:t> (32-bit signed two's complement integer).</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you are using Java 8 or later, you can use an unsigned 32-bit integer. This will have a minimum value of 0 and a maximum value of 2</a:t>
            </a:r>
            <a:r>
              <a:rPr lang="en-IN" sz="1100" b="0" i="0" kern="1200" baseline="30000" dirty="0">
                <a:solidFill>
                  <a:schemeClr val="tx1"/>
                </a:solidFill>
                <a:effectLst/>
                <a:latin typeface="Arial" panose="020B0604020202020204" pitchFamily="34" charset="0"/>
                <a:ea typeface="+mn-ea"/>
                <a:cs typeface="Arial" panose="020B0604020202020204" pitchFamily="34" charset="0"/>
              </a:rPr>
              <a:t>32</a:t>
            </a:r>
            <a:r>
              <a:rPr lang="en-IN" sz="1100" b="0" i="0" kern="1200" dirty="0">
                <a:solidFill>
                  <a:schemeClr val="tx1"/>
                </a:solidFill>
                <a:effectLst/>
                <a:latin typeface="Arial" panose="020B0604020202020204" pitchFamily="34" charset="0"/>
                <a:ea typeface="+mn-ea"/>
                <a:cs typeface="Arial" panose="020B0604020202020204" pitchFamily="34" charset="0"/>
              </a:rPr>
              <a:t>-1.</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5. long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long data type can have values from </a:t>
            </a:r>
            <a:r>
              <a:rPr lang="en-IN" sz="1100" b="1" i="0" kern="1200" dirty="0">
                <a:solidFill>
                  <a:schemeClr val="tx1"/>
                </a:solidFill>
                <a:effectLst/>
                <a:latin typeface="Arial" panose="020B0604020202020204" pitchFamily="34" charset="0"/>
                <a:ea typeface="+mn-ea"/>
                <a:cs typeface="Arial" panose="020B0604020202020204" pitchFamily="34" charset="0"/>
              </a:rPr>
              <a:t>-2</a:t>
            </a:r>
            <a:r>
              <a:rPr lang="en-IN" sz="1100" b="1" i="0" kern="1200" baseline="30000" dirty="0">
                <a:solidFill>
                  <a:schemeClr val="tx1"/>
                </a:solidFill>
                <a:effectLst/>
                <a:latin typeface="Arial" panose="020B0604020202020204" pitchFamily="34" charset="0"/>
                <a:ea typeface="+mn-ea"/>
                <a:cs typeface="Arial" panose="020B0604020202020204" pitchFamily="34" charset="0"/>
              </a:rPr>
              <a:t>63</a:t>
            </a:r>
            <a:r>
              <a:rPr lang="en-IN" sz="1100" b="0" i="0" kern="1200" dirty="0">
                <a:solidFill>
                  <a:schemeClr val="tx1"/>
                </a:solidFill>
                <a:effectLst/>
                <a:latin typeface="Arial" panose="020B0604020202020204" pitchFamily="34" charset="0"/>
                <a:ea typeface="+mn-ea"/>
                <a:cs typeface="Arial" panose="020B0604020202020204" pitchFamily="34" charset="0"/>
              </a:rPr>
              <a:t> to </a:t>
            </a:r>
            <a:r>
              <a:rPr lang="en-IN" sz="1100" b="1" i="0" kern="1200" dirty="0">
                <a:solidFill>
                  <a:schemeClr val="tx1"/>
                </a:solidFill>
                <a:effectLst/>
                <a:latin typeface="Arial" panose="020B0604020202020204" pitchFamily="34" charset="0"/>
                <a:ea typeface="+mn-ea"/>
                <a:cs typeface="Arial" panose="020B0604020202020204" pitchFamily="34" charset="0"/>
              </a:rPr>
              <a:t>2</a:t>
            </a:r>
            <a:r>
              <a:rPr lang="en-IN" sz="1100" b="1" i="0" kern="1200" baseline="30000" dirty="0">
                <a:solidFill>
                  <a:schemeClr val="tx1"/>
                </a:solidFill>
                <a:effectLst/>
                <a:latin typeface="Arial" panose="020B0604020202020204" pitchFamily="34" charset="0"/>
                <a:ea typeface="+mn-ea"/>
                <a:cs typeface="Arial" panose="020B0604020202020204" pitchFamily="34" charset="0"/>
              </a:rPr>
              <a:t>63</a:t>
            </a:r>
            <a:r>
              <a:rPr lang="en-IN" sz="1100" b="1" i="0" kern="1200" dirty="0">
                <a:solidFill>
                  <a:schemeClr val="tx1"/>
                </a:solidFill>
                <a:effectLst/>
                <a:latin typeface="Arial" panose="020B0604020202020204" pitchFamily="34" charset="0"/>
                <a:ea typeface="+mn-ea"/>
                <a:cs typeface="Arial" panose="020B0604020202020204" pitchFamily="34" charset="0"/>
              </a:rPr>
              <a:t>-1</a:t>
            </a:r>
            <a:r>
              <a:rPr lang="en-IN" sz="1100" b="0" i="0" kern="1200" dirty="0">
                <a:solidFill>
                  <a:schemeClr val="tx1"/>
                </a:solidFill>
                <a:effectLst/>
                <a:latin typeface="Arial" panose="020B0604020202020204" pitchFamily="34" charset="0"/>
                <a:ea typeface="+mn-ea"/>
                <a:cs typeface="Arial" panose="020B0604020202020204" pitchFamily="34" charset="0"/>
              </a:rPr>
              <a:t> (64-bit signed two's complement integer).</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you are using Java 8 or later, you can use an unsigned 64-bit integer with a minimum value of </a:t>
            </a:r>
            <a:r>
              <a:rPr lang="en-IN" sz="1100" b="1" i="0" kern="1200" dirty="0">
                <a:solidFill>
                  <a:schemeClr val="tx1"/>
                </a:solidFill>
                <a:effectLst/>
                <a:latin typeface="Arial" panose="020B0604020202020204" pitchFamily="34" charset="0"/>
                <a:ea typeface="+mn-ea"/>
                <a:cs typeface="Arial" panose="020B0604020202020204" pitchFamily="34" charset="0"/>
              </a:rPr>
              <a:t>0</a:t>
            </a:r>
            <a:r>
              <a:rPr lang="en-IN" sz="1100" b="0" i="0" kern="1200" dirty="0">
                <a:solidFill>
                  <a:schemeClr val="tx1"/>
                </a:solidFill>
                <a:effectLst/>
                <a:latin typeface="Arial" panose="020B0604020202020204" pitchFamily="34" charset="0"/>
                <a:ea typeface="+mn-ea"/>
                <a:cs typeface="Arial" panose="020B0604020202020204" pitchFamily="34" charset="0"/>
              </a:rPr>
              <a:t> and a maximum value of </a:t>
            </a:r>
            <a:r>
              <a:rPr lang="en-IN" sz="1100" b="1" i="0" kern="1200" dirty="0">
                <a:solidFill>
                  <a:schemeClr val="tx1"/>
                </a:solidFill>
                <a:effectLst/>
                <a:latin typeface="Arial" panose="020B0604020202020204" pitchFamily="34" charset="0"/>
                <a:ea typeface="+mn-ea"/>
                <a:cs typeface="Arial" panose="020B0604020202020204" pitchFamily="34" charset="0"/>
              </a:rPr>
              <a:t>2</a:t>
            </a:r>
            <a:r>
              <a:rPr lang="en-IN" sz="1100" b="1" i="0" kern="1200" baseline="30000" dirty="0">
                <a:solidFill>
                  <a:schemeClr val="tx1"/>
                </a:solidFill>
                <a:effectLst/>
                <a:latin typeface="Arial" panose="020B0604020202020204" pitchFamily="34" charset="0"/>
                <a:ea typeface="+mn-ea"/>
                <a:cs typeface="Arial" panose="020B0604020202020204" pitchFamily="34" charset="0"/>
              </a:rPr>
              <a:t>64</a:t>
            </a:r>
            <a:r>
              <a:rPr lang="en-IN" sz="1100" b="1" i="0" kern="1200" dirty="0">
                <a:solidFill>
                  <a:schemeClr val="tx1"/>
                </a:solidFill>
                <a:effectLst/>
                <a:latin typeface="Arial" panose="020B0604020202020204" pitchFamily="34" charset="0"/>
                <a:ea typeface="+mn-ea"/>
                <a:cs typeface="Arial" panose="020B0604020202020204" pitchFamily="34" charset="0"/>
              </a:rPr>
              <a:t>-1</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6. double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double data type is a double-precision 64-bit floating-point.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It should never be used for precise values such as currency.</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0.0 (0.0d)</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7. float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float data type is a single-precision 32-bit floating-point.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It should never be used for precise values such as currency.</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0.0 (0.0f)</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8. char type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It's a 16-bit Unicode character.</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minimum value of the char data type is '\u0000' (0) and the maximum value of the is '\</a:t>
            </a:r>
            <a:r>
              <a:rPr lang="en-IN" sz="1100" b="0" i="0" kern="1200" dirty="0" err="1">
                <a:solidFill>
                  <a:schemeClr val="tx1"/>
                </a:solidFill>
                <a:effectLst/>
                <a:latin typeface="Arial" panose="020B0604020202020204" pitchFamily="34" charset="0"/>
                <a:ea typeface="+mn-ea"/>
                <a:cs typeface="Arial" panose="020B0604020202020204" pitchFamily="34" charset="0"/>
              </a:rPr>
              <a:t>uffff</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Default value: '\u0000'</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11</a:t>
            </a:fld>
            <a:endParaRPr lang="en-IN"/>
          </a:p>
        </p:txBody>
      </p:sp>
    </p:spTree>
    <p:extLst>
      <p:ext uri="{BB962C8B-B14F-4D97-AF65-F5344CB8AC3E}">
        <p14:creationId xmlns:p14="http://schemas.microsoft.com/office/powerpoint/2010/main" val="2590322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Java operators are symbols that perform various operations on operands (variables, values, expressions). They are used to manipulate data, perform calculations, and make comparisons. Here are some commonly used Java operators along with examples:</a:t>
            </a:r>
            <a:endParaRPr lang="en-US" dirty="0"/>
          </a:p>
          <a:p>
            <a:pPr marL="158750" indent="0">
              <a:buNone/>
            </a:pPr>
            <a:r>
              <a:rPr lang="en-IN" dirty="0"/>
              <a:t> </a:t>
            </a:r>
            <a:endParaRPr lang="en-IN" dirty="0">
              <a:cs typeface="Calibri"/>
            </a:endParaRPr>
          </a:p>
          <a:p>
            <a:pPr marL="158750" indent="0">
              <a:buNone/>
            </a:pPr>
            <a:r>
              <a:rPr lang="en-IN" dirty="0"/>
              <a:t>1. **Arithmetic Operators:**</a:t>
            </a:r>
          </a:p>
          <a:p>
            <a:pPr marL="158750" indent="0">
              <a:buNone/>
            </a:pPr>
            <a:r>
              <a:rPr lang="en-IN" dirty="0"/>
              <a:t>   These operators perform basic mathematical operations.</a:t>
            </a:r>
          </a:p>
          <a:p>
            <a:pPr marL="158750" indent="0">
              <a:buNone/>
            </a:pPr>
            <a:r>
              <a:rPr lang="en-IN" dirty="0"/>
              <a:t> </a:t>
            </a:r>
            <a:endParaRPr lang="en-IN" dirty="0">
              <a:cs typeface="Calibri"/>
            </a:endParaRPr>
          </a:p>
          <a:p>
            <a:pPr marL="158750" indent="0">
              <a:buNone/>
            </a:pPr>
            <a:r>
              <a:rPr lang="en-IN" dirty="0"/>
              <a:t>   ```java</a:t>
            </a:r>
          </a:p>
          <a:p>
            <a:pPr marL="158750" indent="0">
              <a:buNone/>
            </a:pPr>
            <a:r>
              <a:rPr lang="en-IN" dirty="0"/>
              <a:t>   int a = 10, b = 5;</a:t>
            </a:r>
          </a:p>
          <a:p>
            <a:pPr marL="158750" indent="0">
              <a:buNone/>
            </a:pPr>
            <a:r>
              <a:rPr lang="en-IN" dirty="0"/>
              <a:t>   int sum = a + b;      // Addition</a:t>
            </a:r>
          </a:p>
          <a:p>
            <a:pPr marL="158750" indent="0">
              <a:buNone/>
            </a:pPr>
            <a:r>
              <a:rPr lang="en-IN" dirty="0"/>
              <a:t>   int difference = a - b; // Subtraction</a:t>
            </a:r>
          </a:p>
          <a:p>
            <a:pPr marL="158750" indent="0">
              <a:buNone/>
            </a:pPr>
            <a:r>
              <a:rPr lang="en-IN" dirty="0"/>
              <a:t>   int product = a * b;  // Multiplication</a:t>
            </a:r>
          </a:p>
          <a:p>
            <a:pPr marL="158750" indent="0">
              <a:buNone/>
            </a:pPr>
            <a:r>
              <a:rPr lang="en-IN" dirty="0"/>
              <a:t>   int quotient = a / b; // Division</a:t>
            </a:r>
          </a:p>
          <a:p>
            <a:pPr marL="158750" indent="0">
              <a:buNone/>
            </a:pPr>
            <a:r>
              <a:rPr lang="en-IN" dirty="0"/>
              <a:t>   int remainder = a % b; // Modulus (remainder)</a:t>
            </a:r>
          </a:p>
          <a:p>
            <a:pPr marL="158750" indent="0">
              <a:buNone/>
            </a:pPr>
            <a:r>
              <a:rPr lang="en-IN" dirty="0"/>
              <a:t>   ```</a:t>
            </a:r>
          </a:p>
          <a:p>
            <a:pPr marL="158750" indent="0">
              <a:buNone/>
            </a:pPr>
            <a:r>
              <a:rPr lang="en-IN" dirty="0"/>
              <a:t> </a:t>
            </a:r>
            <a:endParaRPr lang="en-IN" dirty="0">
              <a:cs typeface="Calibri"/>
            </a:endParaRPr>
          </a:p>
          <a:p>
            <a:pPr marL="158750" indent="0">
              <a:buNone/>
            </a:pPr>
            <a:r>
              <a:rPr lang="en-IN" dirty="0"/>
              <a:t>2. **Assignment Operators:**</a:t>
            </a:r>
          </a:p>
          <a:p>
            <a:pPr marL="158750" indent="0">
              <a:buNone/>
            </a:pPr>
            <a:r>
              <a:rPr lang="en-IN" dirty="0"/>
              <a:t>   These operators are used to assign values to variables.</a:t>
            </a:r>
          </a:p>
          <a:p>
            <a:pPr marL="158750" indent="0">
              <a:buNone/>
            </a:pPr>
            <a:r>
              <a:rPr lang="en-IN" dirty="0"/>
              <a:t> </a:t>
            </a:r>
            <a:endParaRPr lang="en-IN" dirty="0">
              <a:cs typeface="Calibri"/>
            </a:endParaRPr>
          </a:p>
          <a:p>
            <a:pPr marL="158750" indent="0">
              <a:buNone/>
            </a:pPr>
            <a:r>
              <a:rPr lang="en-IN" dirty="0"/>
              <a:t>   ```java</a:t>
            </a:r>
          </a:p>
          <a:p>
            <a:pPr marL="158750" indent="0">
              <a:buNone/>
            </a:pPr>
            <a:r>
              <a:rPr lang="en-IN" dirty="0"/>
              <a:t>   int x = 10;</a:t>
            </a:r>
          </a:p>
          <a:p>
            <a:pPr marL="158750" indent="0">
              <a:buNone/>
            </a:pPr>
            <a:r>
              <a:rPr lang="en-IN" dirty="0"/>
              <a:t>   x += 5; // Equivalent to x = x + 5</a:t>
            </a:r>
          </a:p>
          <a:p>
            <a:pPr marL="158750" indent="0">
              <a:buNone/>
            </a:pPr>
            <a:r>
              <a:rPr lang="en-IN" dirty="0"/>
              <a:t>   x -= 3; // Equivalent to x = x - 3</a:t>
            </a:r>
          </a:p>
          <a:p>
            <a:pPr marL="158750" indent="0">
              <a:buNone/>
            </a:pPr>
            <a:r>
              <a:rPr lang="en-IN" dirty="0"/>
              <a:t>   x *= 2; // Equivalent to x = x * 2</a:t>
            </a:r>
          </a:p>
          <a:p>
            <a:pPr marL="158750" indent="0">
              <a:buNone/>
            </a:pPr>
            <a:r>
              <a:rPr lang="en-IN" dirty="0"/>
              <a:t>   x /= 4; // Equivalent to x = x / 4</a:t>
            </a:r>
          </a:p>
          <a:p>
            <a:pPr marL="158750" indent="0">
              <a:buNone/>
            </a:pPr>
            <a:r>
              <a:rPr lang="en-IN" dirty="0"/>
              <a:t>   ```</a:t>
            </a:r>
          </a:p>
          <a:p>
            <a:pPr marL="158750" indent="0">
              <a:buNone/>
            </a:pPr>
            <a:r>
              <a:rPr lang="en-IN" dirty="0"/>
              <a:t> </a:t>
            </a:r>
            <a:endParaRPr lang="en-IN" dirty="0">
              <a:cs typeface="Calibri"/>
            </a:endParaRPr>
          </a:p>
          <a:p>
            <a:pPr marL="158750" indent="0">
              <a:buNone/>
            </a:pPr>
            <a:r>
              <a:rPr lang="en-IN" dirty="0"/>
              <a:t>3. **Comparison Operators:**</a:t>
            </a:r>
          </a:p>
          <a:p>
            <a:pPr marL="158750" indent="0">
              <a:buNone/>
            </a:pPr>
            <a:r>
              <a:rPr lang="en-IN" dirty="0"/>
              <a:t>   These operators compare two values and return a </a:t>
            </a:r>
            <a:r>
              <a:rPr lang="en-IN" dirty="0" err="1"/>
              <a:t>boolean</a:t>
            </a:r>
            <a:r>
              <a:rPr lang="en-IN" dirty="0"/>
              <a:t> result.</a:t>
            </a:r>
          </a:p>
          <a:p>
            <a:pPr marL="158750" indent="0">
              <a:buNone/>
            </a:pPr>
            <a:r>
              <a:rPr lang="en-IN" dirty="0"/>
              <a:t> </a:t>
            </a:r>
            <a:endParaRPr lang="en-IN" dirty="0">
              <a:cs typeface="Calibri"/>
            </a:endParaRPr>
          </a:p>
          <a:p>
            <a:pPr marL="158750" indent="0">
              <a:buNone/>
            </a:pPr>
            <a:r>
              <a:rPr lang="en-IN" dirty="0"/>
              <a:t>   ```java</a:t>
            </a:r>
          </a:p>
          <a:p>
            <a:pPr marL="158750" indent="0">
              <a:buNone/>
            </a:pPr>
            <a:r>
              <a:rPr lang="en-IN" dirty="0"/>
              <a:t>   int p = 7, q = 7;</a:t>
            </a:r>
          </a:p>
          <a:p>
            <a:pPr marL="158750" indent="0">
              <a:buNone/>
            </a:pPr>
            <a:r>
              <a:rPr lang="en-IN" dirty="0"/>
              <a:t>   </a:t>
            </a:r>
            <a:r>
              <a:rPr lang="en-IN" dirty="0" err="1"/>
              <a:t>boolean</a:t>
            </a:r>
            <a:r>
              <a:rPr lang="en-IN" dirty="0"/>
              <a:t> </a:t>
            </a:r>
            <a:r>
              <a:rPr lang="en-IN" dirty="0" err="1"/>
              <a:t>isEqual</a:t>
            </a:r>
            <a:r>
              <a:rPr lang="en-IN" dirty="0"/>
              <a:t> = p == q;   // Equal to</a:t>
            </a:r>
          </a:p>
          <a:p>
            <a:pPr marL="158750" indent="0">
              <a:buNone/>
            </a:pPr>
            <a:r>
              <a:rPr lang="en-IN" dirty="0"/>
              <a:t>   </a:t>
            </a:r>
            <a:r>
              <a:rPr lang="en-IN" dirty="0" err="1"/>
              <a:t>boolean</a:t>
            </a:r>
            <a:r>
              <a:rPr lang="en-IN" dirty="0"/>
              <a:t> </a:t>
            </a:r>
            <a:r>
              <a:rPr lang="en-IN" dirty="0" err="1"/>
              <a:t>isNotEqual</a:t>
            </a:r>
            <a:r>
              <a:rPr lang="en-IN" dirty="0"/>
              <a:t> = p != q; // Not equal to</a:t>
            </a:r>
          </a:p>
          <a:p>
            <a:pPr marL="158750" indent="0">
              <a:buNone/>
            </a:pPr>
            <a:r>
              <a:rPr lang="en-IN" dirty="0"/>
              <a:t>   </a:t>
            </a:r>
            <a:r>
              <a:rPr lang="en-IN" dirty="0" err="1"/>
              <a:t>boolean</a:t>
            </a:r>
            <a:r>
              <a:rPr lang="en-IN" dirty="0"/>
              <a:t> </a:t>
            </a:r>
            <a:r>
              <a:rPr lang="en-IN" dirty="0" err="1"/>
              <a:t>isGreaterThan</a:t>
            </a:r>
            <a:r>
              <a:rPr lang="en-IN" dirty="0"/>
              <a:t> = p &gt; q; // Greater than</a:t>
            </a:r>
          </a:p>
          <a:p>
            <a:pPr marL="158750" indent="0">
              <a:buNone/>
            </a:pPr>
            <a:r>
              <a:rPr lang="en-IN" dirty="0"/>
              <a:t>   </a:t>
            </a:r>
            <a:r>
              <a:rPr lang="en-IN" dirty="0" err="1"/>
              <a:t>boolean</a:t>
            </a:r>
            <a:r>
              <a:rPr lang="en-IN" dirty="0"/>
              <a:t> </a:t>
            </a:r>
            <a:r>
              <a:rPr lang="en-IN" dirty="0" err="1"/>
              <a:t>isLessThan</a:t>
            </a:r>
            <a:r>
              <a:rPr lang="en-IN" dirty="0"/>
              <a:t> = p &lt; q;    // Less than</a:t>
            </a:r>
          </a:p>
          <a:p>
            <a:pPr marL="158750" indent="0">
              <a:buNone/>
            </a:pPr>
            <a:r>
              <a:rPr lang="en-IN" dirty="0"/>
              <a:t>   </a:t>
            </a:r>
            <a:r>
              <a:rPr lang="en-IN" dirty="0" err="1"/>
              <a:t>boolean</a:t>
            </a:r>
            <a:r>
              <a:rPr lang="en-IN" dirty="0"/>
              <a:t> </a:t>
            </a:r>
            <a:r>
              <a:rPr lang="en-IN" dirty="0" err="1"/>
              <a:t>isGreaterOrEqual</a:t>
            </a:r>
            <a:r>
              <a:rPr lang="en-IN" dirty="0"/>
              <a:t> = p &gt;= q; // Greater than or equal to</a:t>
            </a:r>
            <a:endParaRPr lang="en-IN" dirty="0">
              <a:cs typeface="Calibri"/>
            </a:endParaRPr>
          </a:p>
          <a:p>
            <a:pPr marL="158750" indent="0">
              <a:buNone/>
            </a:pPr>
            <a:r>
              <a:rPr lang="en-IN" dirty="0"/>
              <a:t>   </a:t>
            </a:r>
            <a:r>
              <a:rPr lang="en-IN" dirty="0" err="1"/>
              <a:t>boolean</a:t>
            </a:r>
            <a:r>
              <a:rPr lang="en-IN" dirty="0"/>
              <a:t> </a:t>
            </a:r>
            <a:r>
              <a:rPr lang="en-IN" dirty="0" err="1"/>
              <a:t>isLessOrEqual</a:t>
            </a:r>
            <a:r>
              <a:rPr lang="en-IN" dirty="0"/>
              <a:t> = p &lt;= q;    // Less than or equal to</a:t>
            </a:r>
            <a:endParaRPr lang="en-IN" dirty="0">
              <a:cs typeface="Calibri"/>
            </a:endParaRPr>
          </a:p>
          <a:p>
            <a:pPr marL="158750" indent="0">
              <a:buNone/>
            </a:pPr>
            <a:r>
              <a:rPr lang="en-IN" dirty="0"/>
              <a:t>   ```</a:t>
            </a:r>
            <a:endParaRPr lang="en-IN" dirty="0">
              <a:cs typeface="Calibri"/>
            </a:endParaRPr>
          </a:p>
          <a:p>
            <a:pPr marL="158750" indent="0">
              <a:buNone/>
            </a:pPr>
            <a:r>
              <a:rPr lang="en-IN" dirty="0"/>
              <a:t> </a:t>
            </a:r>
            <a:endParaRPr lang="en-IN" dirty="0">
              <a:cs typeface="Calibri"/>
            </a:endParaRPr>
          </a:p>
          <a:p>
            <a:pPr marL="158750" indent="0">
              <a:buNone/>
            </a:pPr>
            <a:r>
              <a:rPr lang="en-IN" dirty="0"/>
              <a:t>4. **Logical Operators:**</a:t>
            </a:r>
            <a:endParaRPr lang="en-IN" dirty="0">
              <a:cs typeface="Calibri"/>
            </a:endParaRPr>
          </a:p>
          <a:p>
            <a:pPr marL="158750" indent="0">
              <a:buNone/>
            </a:pPr>
            <a:r>
              <a:rPr lang="en-IN" dirty="0"/>
              <a:t>   These operators perform logical operations on </a:t>
            </a:r>
            <a:r>
              <a:rPr lang="en-IN" dirty="0" err="1"/>
              <a:t>boolean</a:t>
            </a:r>
            <a:r>
              <a:rPr lang="en-IN" dirty="0"/>
              <a:t> values.</a:t>
            </a:r>
            <a:endParaRPr lang="en-IN" dirty="0">
              <a:cs typeface="Calibri"/>
            </a:endParaRPr>
          </a:p>
          <a:p>
            <a:pPr marL="158750" indent="0">
              <a:buNone/>
            </a:pPr>
            <a:r>
              <a:rPr lang="en-IN" dirty="0"/>
              <a:t> </a:t>
            </a:r>
            <a:endParaRPr lang="en-IN" dirty="0">
              <a:cs typeface="Calibri"/>
            </a:endParaRPr>
          </a:p>
          <a:p>
            <a:pPr marL="158750" indent="0">
              <a:buNone/>
            </a:pPr>
            <a:r>
              <a:rPr lang="en-IN" dirty="0"/>
              <a:t>   ```java</a:t>
            </a:r>
            <a:endParaRPr lang="en-IN" dirty="0">
              <a:cs typeface="Calibri"/>
            </a:endParaRPr>
          </a:p>
          <a:p>
            <a:pPr marL="158750" indent="0">
              <a:buNone/>
            </a:pPr>
            <a:r>
              <a:rPr lang="en-IN" dirty="0"/>
              <a:t>   </a:t>
            </a:r>
            <a:r>
              <a:rPr lang="en-IN" dirty="0" err="1"/>
              <a:t>boolean</a:t>
            </a:r>
            <a:r>
              <a:rPr lang="en-IN" dirty="0"/>
              <a:t> bool1 = true, bool2 = false;</a:t>
            </a:r>
            <a:endParaRPr lang="en-IN" dirty="0">
              <a:cs typeface="Calibri"/>
            </a:endParaRPr>
          </a:p>
          <a:p>
            <a:pPr marL="158750" indent="0">
              <a:buNone/>
            </a:pPr>
            <a:r>
              <a:rPr lang="en-IN" dirty="0"/>
              <a:t>   </a:t>
            </a:r>
            <a:r>
              <a:rPr lang="en-IN" dirty="0" err="1"/>
              <a:t>boolean</a:t>
            </a:r>
            <a:r>
              <a:rPr lang="en-IN" dirty="0"/>
              <a:t> </a:t>
            </a:r>
            <a:r>
              <a:rPr lang="en-IN" dirty="0" err="1"/>
              <a:t>logicalAnd</a:t>
            </a:r>
            <a:r>
              <a:rPr lang="en-IN" dirty="0"/>
              <a:t> = bool1 &amp;&amp; bool2; // Logical AND</a:t>
            </a:r>
            <a:endParaRPr lang="en-IN" dirty="0">
              <a:cs typeface="Calibri"/>
            </a:endParaRPr>
          </a:p>
          <a:p>
            <a:pPr marL="158750" indent="0">
              <a:buNone/>
            </a:pPr>
            <a:r>
              <a:rPr lang="en-IN" dirty="0"/>
              <a:t>   </a:t>
            </a:r>
            <a:r>
              <a:rPr lang="en-IN" dirty="0" err="1"/>
              <a:t>boolean</a:t>
            </a:r>
            <a:r>
              <a:rPr lang="en-IN" dirty="0"/>
              <a:t> </a:t>
            </a:r>
            <a:r>
              <a:rPr lang="en-IN" dirty="0" err="1"/>
              <a:t>logicalOr</a:t>
            </a:r>
            <a:r>
              <a:rPr lang="en-IN" dirty="0"/>
              <a:t> = bool1 || bool2;  // Logical OR</a:t>
            </a:r>
            <a:endParaRPr lang="en-IN" dirty="0">
              <a:cs typeface="Calibri"/>
            </a:endParaRPr>
          </a:p>
          <a:p>
            <a:pPr marL="158750" indent="0">
              <a:buNone/>
            </a:pPr>
            <a:r>
              <a:rPr lang="en-IN" dirty="0"/>
              <a:t>   </a:t>
            </a:r>
            <a:r>
              <a:rPr lang="en-IN" dirty="0" err="1"/>
              <a:t>boolean</a:t>
            </a:r>
            <a:r>
              <a:rPr lang="en-IN" dirty="0"/>
              <a:t> </a:t>
            </a:r>
            <a:r>
              <a:rPr lang="en-IN" dirty="0" err="1"/>
              <a:t>logicalNot</a:t>
            </a:r>
            <a:r>
              <a:rPr lang="en-IN" dirty="0"/>
              <a:t> = !bool1;         // Logical NOT</a:t>
            </a:r>
            <a:endParaRPr lang="en-IN" dirty="0">
              <a:cs typeface="Calibri"/>
            </a:endParaRPr>
          </a:p>
          <a:p>
            <a:pPr marL="158750" indent="0">
              <a:buNone/>
            </a:pPr>
            <a:r>
              <a:rPr lang="en-IN" dirty="0"/>
              <a:t>   ```</a:t>
            </a:r>
            <a:endParaRPr lang="en-IN" dirty="0">
              <a:cs typeface="Calibri"/>
            </a:endParaRPr>
          </a:p>
          <a:p>
            <a:pPr marL="158750" indent="0">
              <a:buNone/>
            </a:pPr>
            <a:r>
              <a:rPr lang="en-IN" dirty="0"/>
              <a:t> </a:t>
            </a:r>
            <a:endParaRPr lang="en-IN" dirty="0">
              <a:cs typeface="Calibri"/>
            </a:endParaRPr>
          </a:p>
          <a:p>
            <a:pPr marL="158750" indent="0">
              <a:buNone/>
            </a:pPr>
            <a:r>
              <a:rPr lang="en-IN" dirty="0"/>
              <a:t>5. **Unary Operators:**</a:t>
            </a:r>
            <a:endParaRPr lang="en-IN" dirty="0">
              <a:cs typeface="Calibri"/>
            </a:endParaRPr>
          </a:p>
          <a:p>
            <a:pPr marL="158750" indent="0">
              <a:buNone/>
            </a:pPr>
            <a:r>
              <a:rPr lang="en-IN" dirty="0"/>
              <a:t>   These operators work with a single operand.</a:t>
            </a:r>
            <a:endParaRPr lang="en-IN" dirty="0">
              <a:cs typeface="Calibri"/>
            </a:endParaRPr>
          </a:p>
          <a:p>
            <a:pPr marL="158750" indent="0">
              <a:buNone/>
            </a:pPr>
            <a:r>
              <a:rPr lang="en-IN" dirty="0"/>
              <a:t> </a:t>
            </a:r>
            <a:endParaRPr lang="en-IN" dirty="0">
              <a:cs typeface="Calibri"/>
            </a:endParaRPr>
          </a:p>
          <a:p>
            <a:pPr marL="158750" indent="0">
              <a:buNone/>
            </a:pPr>
            <a:r>
              <a:rPr lang="en-IN" dirty="0"/>
              <a:t>   ```java</a:t>
            </a:r>
            <a:endParaRPr lang="en-IN" dirty="0">
              <a:cs typeface="Calibri"/>
            </a:endParaRPr>
          </a:p>
          <a:p>
            <a:pPr marL="158750" indent="0">
              <a:buNone/>
            </a:pPr>
            <a:r>
              <a:rPr lang="en-IN" dirty="0"/>
              <a:t>   int </a:t>
            </a:r>
            <a:r>
              <a:rPr lang="en-IN" dirty="0" err="1"/>
              <a:t>num</a:t>
            </a:r>
            <a:r>
              <a:rPr lang="en-IN" dirty="0"/>
              <a:t> = 5;</a:t>
            </a:r>
            <a:endParaRPr lang="en-IN" dirty="0">
              <a:cs typeface="Calibri"/>
            </a:endParaRPr>
          </a:p>
          <a:p>
            <a:pPr marL="158750" indent="0">
              <a:buNone/>
            </a:pPr>
            <a:r>
              <a:rPr lang="en-IN" dirty="0"/>
              <a:t>   int positive = +</a:t>
            </a:r>
            <a:r>
              <a:rPr lang="en-IN" dirty="0" err="1"/>
              <a:t>num</a:t>
            </a:r>
            <a:r>
              <a:rPr lang="en-IN" dirty="0"/>
              <a:t>; // Unary plus (no effect)</a:t>
            </a:r>
            <a:endParaRPr lang="en-IN" dirty="0">
              <a:cs typeface="Calibri"/>
            </a:endParaRPr>
          </a:p>
          <a:p>
            <a:pPr marL="158750" indent="0">
              <a:buNone/>
            </a:pPr>
            <a:r>
              <a:rPr lang="en-IN" dirty="0"/>
              <a:t>   int negative = -</a:t>
            </a:r>
            <a:r>
              <a:rPr lang="en-IN" dirty="0" err="1"/>
              <a:t>num</a:t>
            </a:r>
            <a:r>
              <a:rPr lang="en-IN" dirty="0"/>
              <a:t>; // Unary minus (negation)</a:t>
            </a:r>
            <a:endParaRPr lang="en-IN" dirty="0">
              <a:cs typeface="Calibri"/>
            </a:endParaRPr>
          </a:p>
          <a:p>
            <a:pPr marL="158750" indent="0">
              <a:buNone/>
            </a:pPr>
            <a:r>
              <a:rPr lang="en-IN" dirty="0"/>
              <a:t>   </a:t>
            </a:r>
            <a:r>
              <a:rPr lang="en-IN" dirty="0" err="1"/>
              <a:t>boolean</a:t>
            </a:r>
            <a:r>
              <a:rPr lang="en-IN" dirty="0"/>
              <a:t> </a:t>
            </a:r>
            <a:r>
              <a:rPr lang="en-IN" dirty="0" err="1"/>
              <a:t>isTrue</a:t>
            </a:r>
            <a:r>
              <a:rPr lang="en-IN" dirty="0"/>
              <a:t> = true;</a:t>
            </a:r>
            <a:endParaRPr lang="en-IN" dirty="0">
              <a:cs typeface="Calibri"/>
            </a:endParaRPr>
          </a:p>
          <a:p>
            <a:pPr marL="158750" indent="0">
              <a:buNone/>
            </a:pPr>
            <a:r>
              <a:rPr lang="en-IN" dirty="0"/>
              <a:t>   </a:t>
            </a:r>
            <a:r>
              <a:rPr lang="en-IN" dirty="0" err="1"/>
              <a:t>boolean</a:t>
            </a:r>
            <a:r>
              <a:rPr lang="en-IN" dirty="0"/>
              <a:t> </a:t>
            </a:r>
            <a:r>
              <a:rPr lang="en-IN" dirty="0" err="1"/>
              <a:t>notTrue</a:t>
            </a:r>
            <a:r>
              <a:rPr lang="en-IN" dirty="0"/>
              <a:t> = !</a:t>
            </a:r>
            <a:r>
              <a:rPr lang="en-IN" dirty="0" err="1"/>
              <a:t>isTrue</a:t>
            </a:r>
            <a:r>
              <a:rPr lang="en-IN" dirty="0"/>
              <a:t>; // Logical NOT</a:t>
            </a:r>
            <a:endParaRPr lang="en-IN" dirty="0">
              <a:cs typeface="Calibri"/>
            </a:endParaRPr>
          </a:p>
          <a:p>
            <a:pPr marL="158750" indent="0">
              <a:buNone/>
            </a:pPr>
            <a:r>
              <a:rPr lang="en-IN" dirty="0"/>
              <a:t>   ```</a:t>
            </a:r>
            <a:endParaRPr lang="en-IN" dirty="0">
              <a:cs typeface="Calibri"/>
            </a:endParaRPr>
          </a:p>
          <a:p>
            <a:pPr marL="158750" indent="0">
              <a:buNone/>
            </a:pPr>
            <a:r>
              <a:rPr lang="en-IN" dirty="0"/>
              <a:t> </a:t>
            </a:r>
            <a:endParaRPr lang="en-IN" dirty="0">
              <a:cs typeface="Calibri"/>
            </a:endParaRPr>
          </a:p>
          <a:p>
            <a:pPr marL="158750" indent="0">
              <a:buNone/>
            </a:pPr>
            <a:r>
              <a:rPr lang="en-IN" dirty="0"/>
              <a:t>6. **Increment and Decrement Operators:**</a:t>
            </a:r>
            <a:endParaRPr lang="en-IN" dirty="0">
              <a:cs typeface="Calibri"/>
            </a:endParaRPr>
          </a:p>
          <a:p>
            <a:pPr marL="158750" indent="0">
              <a:buNone/>
            </a:pPr>
            <a:r>
              <a:rPr lang="en-IN" dirty="0"/>
              <a:t>   These operators increase or decrease the value of a variable by 1.</a:t>
            </a:r>
            <a:endParaRPr lang="en-IN" dirty="0">
              <a:cs typeface="Calibri"/>
            </a:endParaRPr>
          </a:p>
          <a:p>
            <a:pPr marL="158750" indent="0">
              <a:buNone/>
            </a:pPr>
            <a:r>
              <a:rPr lang="en-IN" dirty="0"/>
              <a:t> </a:t>
            </a:r>
            <a:endParaRPr lang="en-IN" dirty="0">
              <a:cs typeface="Calibri"/>
            </a:endParaRPr>
          </a:p>
          <a:p>
            <a:pPr marL="158750" indent="0">
              <a:buNone/>
            </a:pPr>
            <a:r>
              <a:rPr lang="en-IN" dirty="0"/>
              <a:t>   ```java</a:t>
            </a:r>
            <a:endParaRPr lang="en-IN" dirty="0">
              <a:cs typeface="Calibri"/>
            </a:endParaRPr>
          </a:p>
          <a:p>
            <a:pPr marL="158750" indent="0">
              <a:buNone/>
            </a:pPr>
            <a:r>
              <a:rPr lang="en-IN" dirty="0"/>
              <a:t>   int count = 10;</a:t>
            </a:r>
            <a:endParaRPr lang="en-IN" dirty="0">
              <a:cs typeface="Calibri"/>
            </a:endParaRPr>
          </a:p>
          <a:p>
            <a:pPr marL="158750" indent="0">
              <a:buNone/>
            </a:pPr>
            <a:r>
              <a:rPr lang="en-IN" dirty="0"/>
              <a:t>   count++; // Increment by 1</a:t>
            </a:r>
            <a:endParaRPr lang="en-IN" dirty="0">
              <a:cs typeface="Calibri"/>
            </a:endParaRPr>
          </a:p>
          <a:p>
            <a:pPr marL="158750" indent="0">
              <a:buNone/>
            </a:pPr>
            <a:r>
              <a:rPr lang="en-IN" dirty="0"/>
              <a:t>   count--; // Decrement by 1</a:t>
            </a:r>
            <a:endParaRPr lang="en-IN" dirty="0">
              <a:cs typeface="Calibri"/>
            </a:endParaRPr>
          </a:p>
          <a:p>
            <a:pPr marL="158750" indent="0">
              <a:buNone/>
            </a:pPr>
            <a:r>
              <a:rPr lang="en-IN" dirty="0"/>
              <a:t>   ```</a:t>
            </a:r>
            <a:endParaRPr lang="en-IN" dirty="0">
              <a:cs typeface="Calibri"/>
            </a:endParaRPr>
          </a:p>
          <a:p>
            <a:pPr marL="158750" indent="0">
              <a:buNone/>
            </a:pPr>
            <a:r>
              <a:rPr lang="en-IN" dirty="0"/>
              <a:t> </a:t>
            </a:r>
            <a:endParaRPr lang="en-IN" dirty="0">
              <a:cs typeface="Calibri"/>
            </a:endParaRPr>
          </a:p>
          <a:p>
            <a:pPr marL="158750" indent="0">
              <a:buNone/>
            </a:pPr>
            <a:r>
              <a:rPr lang="en-IN" dirty="0"/>
              <a:t>7. **Conditional (Ternary) Operator:**</a:t>
            </a:r>
            <a:endParaRPr lang="en-IN" dirty="0">
              <a:cs typeface="Calibri"/>
            </a:endParaRPr>
          </a:p>
          <a:p>
            <a:pPr marL="158750" indent="0">
              <a:buNone/>
            </a:pPr>
            <a:r>
              <a:rPr lang="en-IN" dirty="0"/>
              <a:t>   This operator provides a concise way to express conditional operations.</a:t>
            </a:r>
            <a:endParaRPr lang="en-IN" dirty="0">
              <a:cs typeface="Calibri"/>
            </a:endParaRPr>
          </a:p>
          <a:p>
            <a:pPr marL="158750" indent="0">
              <a:buNone/>
            </a:pPr>
            <a:r>
              <a:rPr lang="en-IN" dirty="0"/>
              <a:t> </a:t>
            </a:r>
            <a:endParaRPr lang="en-IN" dirty="0">
              <a:cs typeface="Calibri"/>
            </a:endParaRPr>
          </a:p>
          <a:p>
            <a:pPr marL="158750" indent="0">
              <a:buNone/>
            </a:pPr>
            <a:r>
              <a:rPr lang="en-IN" dirty="0"/>
              <a:t>   ```java</a:t>
            </a:r>
            <a:endParaRPr lang="en-IN" dirty="0">
              <a:cs typeface="Calibri"/>
            </a:endParaRPr>
          </a:p>
          <a:p>
            <a:pPr marL="158750" indent="0">
              <a:buNone/>
            </a:pPr>
            <a:r>
              <a:rPr lang="en-IN" dirty="0"/>
              <a:t>   int </a:t>
            </a:r>
            <a:r>
              <a:rPr lang="en-IN" dirty="0" err="1"/>
              <a:t>num</a:t>
            </a:r>
            <a:r>
              <a:rPr lang="en-IN" dirty="0"/>
              <a:t> = 7;</a:t>
            </a:r>
            <a:endParaRPr lang="en-IN" dirty="0">
              <a:cs typeface="Calibri"/>
            </a:endParaRPr>
          </a:p>
          <a:p>
            <a:pPr marL="158750" indent="0">
              <a:buNone/>
            </a:pPr>
            <a:r>
              <a:rPr lang="en-IN" dirty="0"/>
              <a:t>   String result = (</a:t>
            </a:r>
            <a:r>
              <a:rPr lang="en-IN" dirty="0" err="1"/>
              <a:t>num</a:t>
            </a:r>
            <a:r>
              <a:rPr lang="en-IN" dirty="0"/>
              <a:t> % 2 == 0) ? "Even" : "Odd";</a:t>
            </a:r>
            <a:endParaRPr lang="en-IN" dirty="0">
              <a:cs typeface="Calibri"/>
            </a:endParaRPr>
          </a:p>
          <a:p>
            <a:pPr marL="158750" indent="0">
              <a:buNone/>
            </a:pPr>
            <a:r>
              <a:rPr lang="en-IN" dirty="0"/>
              <a:t>   ```</a:t>
            </a:r>
            <a:endParaRPr lang="en-IN" dirty="0">
              <a:cs typeface="Calibri"/>
            </a:endParaRPr>
          </a:p>
          <a:p>
            <a:pPr marL="158750" indent="0">
              <a:buNone/>
            </a:pPr>
            <a:r>
              <a:rPr lang="en-IN" dirty="0"/>
              <a:t> </a:t>
            </a:r>
            <a:endParaRPr lang="en-IN" dirty="0">
              <a:cs typeface="Calibri"/>
            </a:endParaRPr>
          </a:p>
          <a:p>
            <a:pPr marL="173736" indent="-173736">
              <a:buFont typeface="Arial" panose="020B0604020202020204" pitchFamily="34" charset="0"/>
              <a:buChar char="•"/>
            </a:pPr>
            <a:r>
              <a:rPr lang="en-IN" dirty="0"/>
              <a:t>These are just some of the fundamental operators in Java. Java also has bitwise operators, shift operators, </a:t>
            </a:r>
            <a:r>
              <a:rPr lang="en-IN" dirty="0" err="1"/>
              <a:t>instanceof</a:t>
            </a:r>
            <a:r>
              <a:rPr lang="en-IN" dirty="0"/>
              <a:t> operator, and more specialized operators for working with objects and arrays. Each operator serves a specific purpose in performing operations and making decisions in Java programs.</a:t>
            </a:r>
            <a:endParaRPr lang="en-IN" dirty="0">
              <a:cs typeface="Calibri"/>
            </a:endParaRPr>
          </a:p>
          <a:p>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12</a:t>
            </a:fld>
            <a:endParaRPr lang="en-IN"/>
          </a:p>
        </p:txBody>
      </p:sp>
    </p:spTree>
    <p:extLst>
      <p:ext uri="{BB962C8B-B14F-4D97-AF65-F5344CB8AC3E}">
        <p14:creationId xmlns:p14="http://schemas.microsoft.com/office/powerpoint/2010/main" val="2498922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In this session, we will see how to install Java for development and write the first program.</a:t>
            </a:r>
          </a:p>
          <a:p>
            <a:pPr marL="0" indent="0">
              <a:buNone/>
            </a:pPr>
            <a:endParaRPr lang="en-US" dirty="0"/>
          </a:p>
          <a:p>
            <a:pPr marL="0" indent="0">
              <a:buNone/>
            </a:pPr>
            <a:r>
              <a:rPr lang="en-US" dirty="0"/>
              <a:t>***********Trainer should explain how to download and install JDK and how to write Hello World Program***********</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13</a:t>
            </a:fld>
            <a:endParaRPr lang="en-IN"/>
          </a:p>
        </p:txBody>
      </p:sp>
    </p:spTree>
    <p:extLst>
      <p:ext uri="{BB962C8B-B14F-4D97-AF65-F5344CB8AC3E}">
        <p14:creationId xmlns:p14="http://schemas.microsoft.com/office/powerpoint/2010/main" val="80019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Output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you can simply use</a:t>
            </a:r>
          </a:p>
          <a:p>
            <a:pPr marL="171450" indent="-171450">
              <a:buFont typeface="Arial" panose="020B0604020202020204" pitchFamily="34" charset="0"/>
              <a:buChar char="•"/>
            </a:pPr>
            <a:r>
              <a:rPr lang="en-IN" sz="1100" dirty="0" err="1">
                <a:latin typeface="Arial" panose="020B0604020202020204" pitchFamily="34" charset="0"/>
                <a:cs typeface="Arial" panose="020B0604020202020204" pitchFamily="34" charset="0"/>
              </a:rPr>
              <a:t>System.out.println</a:t>
            </a:r>
            <a:r>
              <a:rPr lang="en-IN" sz="1100" dirty="0">
                <a:latin typeface="Arial" panose="020B0604020202020204" pitchFamily="34" charset="0"/>
                <a:cs typeface="Arial" panose="020B0604020202020204" pitchFamily="34" charset="0"/>
              </a:rPr>
              <a:t>(); or </a:t>
            </a:r>
            <a:r>
              <a:rPr lang="en-IN" sz="1100" dirty="0" err="1">
                <a:latin typeface="Arial" panose="020B0604020202020204" pitchFamily="34" charset="0"/>
                <a:cs typeface="Arial" panose="020B0604020202020204" pitchFamily="34" charset="0"/>
              </a:rPr>
              <a:t>System.out.print</a:t>
            </a:r>
            <a:r>
              <a:rPr lang="en-IN" sz="1100" dirty="0">
                <a:latin typeface="Arial" panose="020B0604020202020204" pitchFamily="34" charset="0"/>
                <a:cs typeface="Arial" panose="020B0604020202020204" pitchFamily="34" charset="0"/>
              </a:rPr>
              <a:t>(); or </a:t>
            </a:r>
            <a:r>
              <a:rPr lang="en-IN" sz="1100" dirty="0" err="1">
                <a:latin typeface="Arial" panose="020B0604020202020204" pitchFamily="34" charset="0"/>
                <a:cs typeface="Arial" panose="020B0604020202020204" pitchFamily="34" charset="0"/>
              </a:rPr>
              <a:t>System.out.printf</a:t>
            </a:r>
            <a:r>
              <a:rPr lang="en-IN" sz="1100" dirty="0">
                <a:latin typeface="Arial" panose="020B0604020202020204" pitchFamily="34" charset="0"/>
                <a:cs typeface="Arial" panose="020B0604020202020204" pitchFamily="34" charset="0"/>
              </a:rPr>
              <a:t>(); </a:t>
            </a:r>
            <a:r>
              <a:rPr lang="en-IN" sz="1100" b="0" i="0" kern="1200" dirty="0">
                <a:solidFill>
                  <a:schemeClr val="tx1"/>
                </a:solidFill>
                <a:effectLst/>
                <a:latin typeface="Arial" panose="020B0604020202020204" pitchFamily="34" charset="0"/>
                <a:ea typeface="+mn-ea"/>
                <a:cs typeface="Arial" panose="020B0604020202020204" pitchFamily="34" charset="0"/>
              </a:rPr>
              <a:t>to send output to standard output (screen).</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Here,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System is a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out is a public static field: it accepts output data.</a:t>
            </a: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Difference between </a:t>
            </a:r>
            <a:r>
              <a:rPr lang="en-IN" sz="1100" b="1" i="0" kern="1200" dirty="0" err="1">
                <a:solidFill>
                  <a:schemeClr val="tx1"/>
                </a:solidFill>
                <a:effectLst/>
                <a:latin typeface="Arial" panose="020B0604020202020204" pitchFamily="34" charset="0"/>
                <a:ea typeface="+mn-ea"/>
                <a:cs typeface="Arial" panose="020B0604020202020204" pitchFamily="34" charset="0"/>
              </a:rPr>
              <a:t>println</a:t>
            </a:r>
            <a:r>
              <a:rPr lang="en-IN" sz="1100" b="1" i="0" kern="1200" dirty="0">
                <a:solidFill>
                  <a:schemeClr val="tx1"/>
                </a:solidFill>
                <a:effectLst/>
                <a:latin typeface="Arial" panose="020B0604020202020204" pitchFamily="34" charset="0"/>
                <a:ea typeface="+mn-ea"/>
                <a:cs typeface="Arial" panose="020B0604020202020204" pitchFamily="34" charset="0"/>
              </a:rPr>
              <a:t>(), print() and </a:t>
            </a:r>
            <a:r>
              <a:rPr lang="en-IN" sz="1100" b="1" i="0" kern="1200" dirty="0" err="1">
                <a:solidFill>
                  <a:schemeClr val="tx1"/>
                </a:solidFill>
                <a:effectLst/>
                <a:latin typeface="Arial" panose="020B0604020202020204" pitchFamily="34" charset="0"/>
                <a:ea typeface="+mn-ea"/>
                <a:cs typeface="Arial" panose="020B0604020202020204" pitchFamily="34" charset="0"/>
              </a:rPr>
              <a:t>printf</a:t>
            </a:r>
            <a:r>
              <a:rPr lang="en-IN" sz="1100" b="1"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print() - It prints string inside the quotes.</a:t>
            </a:r>
          </a:p>
          <a:p>
            <a:pPr marL="171450" indent="-171450">
              <a:buFont typeface="Arial" panose="020B0604020202020204" pitchFamily="34" charset="0"/>
              <a:buChar char="•"/>
            </a:pPr>
            <a:r>
              <a:rPr lang="en-IN" sz="1100" b="0" i="0" kern="1200" dirty="0" err="1">
                <a:solidFill>
                  <a:schemeClr val="tx1"/>
                </a:solidFill>
                <a:effectLst/>
                <a:latin typeface="Arial" panose="020B0604020202020204" pitchFamily="34" charset="0"/>
                <a:ea typeface="+mn-ea"/>
                <a:cs typeface="Arial" panose="020B0604020202020204" pitchFamily="34" charset="0"/>
              </a:rPr>
              <a:t>println</a:t>
            </a:r>
            <a:r>
              <a:rPr lang="en-IN" sz="1100" b="0" i="0" kern="1200" dirty="0">
                <a:solidFill>
                  <a:schemeClr val="tx1"/>
                </a:solidFill>
                <a:effectLst/>
                <a:latin typeface="Arial" panose="020B0604020202020204" pitchFamily="34" charset="0"/>
                <a:ea typeface="+mn-ea"/>
                <a:cs typeface="Arial" panose="020B0604020202020204" pitchFamily="34" charset="0"/>
              </a:rPr>
              <a:t>() - It prints string inside the quotes similar like print() method. Then the cursor moves to the beginning of the next line.</a:t>
            </a:r>
          </a:p>
          <a:p>
            <a:pPr marL="171450" indent="-171450">
              <a:buFont typeface="Arial" panose="020B0604020202020204" pitchFamily="34" charset="0"/>
              <a:buChar char="•"/>
            </a:pPr>
            <a:r>
              <a:rPr lang="en-IN" sz="1100" b="0" i="0" kern="1200" dirty="0" err="1">
                <a:solidFill>
                  <a:schemeClr val="tx1"/>
                </a:solidFill>
                <a:effectLst/>
                <a:latin typeface="Arial" panose="020B0604020202020204" pitchFamily="34" charset="0"/>
                <a:ea typeface="+mn-ea"/>
                <a:cs typeface="Arial" panose="020B0604020202020204" pitchFamily="34" charset="0"/>
              </a:rPr>
              <a:t>printf</a:t>
            </a:r>
            <a:r>
              <a:rPr lang="en-IN" sz="1100" b="0" i="0" kern="1200" dirty="0">
                <a:solidFill>
                  <a:schemeClr val="tx1"/>
                </a:solidFill>
                <a:effectLst/>
                <a:latin typeface="Arial" panose="020B0604020202020204" pitchFamily="34" charset="0"/>
                <a:ea typeface="+mn-ea"/>
                <a:cs typeface="Arial" panose="020B0604020202020204" pitchFamily="34" charset="0"/>
              </a:rPr>
              <a:t>() - It provides string formatting (similar to </a:t>
            </a:r>
            <a:r>
              <a:rPr lang="en-IN" sz="1100" b="0" i="0" kern="1200" dirty="0" err="1">
                <a:solidFill>
                  <a:schemeClr val="tx1"/>
                </a:solidFill>
                <a:effectLst/>
                <a:latin typeface="Arial" panose="020B0604020202020204" pitchFamily="34" charset="0"/>
                <a:ea typeface="+mn-ea"/>
                <a:cs typeface="Arial" panose="020B0604020202020204" pitchFamily="34" charset="0"/>
              </a:rPr>
              <a:t>printf</a:t>
            </a:r>
            <a:r>
              <a:rPr lang="en-IN" sz="1100" b="0" i="0" kern="1200" dirty="0">
                <a:solidFill>
                  <a:schemeClr val="tx1"/>
                </a:solidFill>
                <a:effectLst/>
                <a:latin typeface="Arial" panose="020B0604020202020204" pitchFamily="34" charset="0"/>
                <a:ea typeface="+mn-ea"/>
                <a:cs typeface="Arial" panose="020B0604020202020204" pitchFamily="34" charset="0"/>
              </a:rPr>
              <a:t> in C/C++ programming).</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Input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Java provides different ways to get input from the user.</a:t>
            </a:r>
          </a:p>
          <a:p>
            <a:pPr marL="285750" indent="-285750" algn="just">
              <a:buFont typeface="Arial" panose="020B0604020202020204" pitchFamily="34" charset="0"/>
              <a:buChar char="•"/>
            </a:pPr>
            <a:r>
              <a:rPr lang="en-IN" sz="1100" dirty="0">
                <a:latin typeface="Arial" pitchFamily="34" charset="0"/>
                <a:ea typeface="+mn-lt"/>
                <a:cs typeface="Arial" pitchFamily="34" charset="0"/>
              </a:rPr>
              <a:t>One of them is by using object of Scanner class.</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First, we need to import </a:t>
            </a:r>
            <a:r>
              <a:rPr lang="en-IN" sz="1100" dirty="0" err="1">
                <a:latin typeface="Arial" pitchFamily="34" charset="0"/>
                <a:ea typeface="+mn-lt"/>
                <a:cs typeface="Arial" pitchFamily="34" charset="0"/>
              </a:rPr>
              <a:t>java.util.Scanner</a:t>
            </a:r>
            <a:r>
              <a:rPr lang="en-IN" sz="1100" dirty="0">
                <a:latin typeface="Arial" pitchFamily="34" charset="0"/>
                <a:ea typeface="+mn-lt"/>
                <a:cs typeface="Arial" pitchFamily="34" charset="0"/>
              </a:rPr>
              <a:t> package.</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Then, we need to create an object of the Scanner class. </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We can use the object to take input from the user.</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14</a:t>
            </a:fld>
            <a:endParaRPr lang="en-IN"/>
          </a:p>
        </p:txBody>
      </p:sp>
    </p:spTree>
    <p:extLst>
      <p:ext uri="{BB962C8B-B14F-4D97-AF65-F5344CB8AC3E}">
        <p14:creationId xmlns:p14="http://schemas.microsoft.com/office/powerpoint/2010/main" val="329571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Expressions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Java expression consists of variables, operators, literals, and method calls.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Statements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each statement is a complete unit of execution.</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Expression statements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can convert an expression into a statement by terminating the expression with a ;. These are known as expression statements.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Declaration Statements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declaration statements are used for declaring variables.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Blocks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block is a group of statements (zero or more) that is enclosed in curly braces {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However, a block may not have any statements.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15</a:t>
            </a:fld>
            <a:endParaRPr lang="en-IN"/>
          </a:p>
        </p:txBody>
      </p:sp>
    </p:spTree>
    <p:extLst>
      <p:ext uri="{BB962C8B-B14F-4D97-AF65-F5344CB8AC3E}">
        <p14:creationId xmlns:p14="http://schemas.microsoft.com/office/powerpoint/2010/main" val="3087558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Comments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computer programming, comments are a portion of the program that are completely ignored by Java compilers. They are mainly used to help programmers to understand the code.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Types of Comments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there are two types of comments:</a:t>
            </a:r>
          </a:p>
          <a:p>
            <a:pPr marL="628650" lvl="1"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single-line comment</a:t>
            </a:r>
          </a:p>
          <a:p>
            <a:pPr marL="628650" lvl="1"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multi-line comment</a:t>
            </a: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Single-line Comment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single-line comment starts and ends in the same line. To write a single-line comment, we can use the // symbol.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Java compiler ignores everything from // to the end of line. Hence, it is also known as End of Line comment.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Multi-line Comment</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we want to write comments in multiple lines, we can use the multi-line comment. To write multi-line comments, we can use the /*....*/ symbol.</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This type of comment is also known as Traditional Comment. In this type of comment, the Java compiler ignores everything from /* to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Use Comments the Right Way</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One thing you should always consider that comments shouldn't be the substitute for a way to explain poorly written code in English. You should always write well structured and self explaining code. And, then use comments.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most cases, always use comments to explain 'why' rather than 'how' and you are good to go.</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16</a:t>
            </a:fld>
            <a:endParaRPr lang="en-IN"/>
          </a:p>
        </p:txBody>
      </p:sp>
    </p:spTree>
    <p:extLst>
      <p:ext uri="{BB962C8B-B14F-4D97-AF65-F5344CB8AC3E}">
        <p14:creationId xmlns:p14="http://schemas.microsoft.com/office/powerpoint/2010/main" val="239103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if...else Statement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programming, we use the </a:t>
            </a:r>
            <a:r>
              <a:rPr lang="en-IN" sz="1100" b="0" i="0" kern="1200" dirty="0" err="1">
                <a:solidFill>
                  <a:schemeClr val="tx1"/>
                </a:solidFill>
                <a:effectLst/>
                <a:latin typeface="Arial" panose="020B0604020202020204" pitchFamily="34" charset="0"/>
                <a:ea typeface="+mn-ea"/>
                <a:cs typeface="Arial" panose="020B0604020202020204" pitchFamily="34" charset="0"/>
              </a:rPr>
              <a:t>if..else</a:t>
            </a:r>
            <a:r>
              <a:rPr lang="en-IN" sz="1100" b="0" i="0" kern="1200" dirty="0">
                <a:solidFill>
                  <a:schemeClr val="tx1"/>
                </a:solidFill>
                <a:effectLst/>
                <a:latin typeface="Arial" panose="020B0604020202020204" pitchFamily="34" charset="0"/>
                <a:ea typeface="+mn-ea"/>
                <a:cs typeface="Arial" panose="020B0604020202020204" pitchFamily="34" charset="0"/>
              </a:rPr>
              <a:t> statement to run a block of code among more than one alternatives.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For example, assigning grades (A, B, C) based on the percentage obtained by a student.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percentage is above 90, assign grade 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percentage is above 75, assign grade B</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percentage is above 65, assign grade C</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1. Java if (if-then) Statement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syntax of an if-then statement is: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(condition)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 statements</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Here, condition is a </a:t>
            </a:r>
            <a:r>
              <a:rPr lang="en-IN" sz="1100" b="0" i="0" kern="1200" dirty="0" err="1">
                <a:solidFill>
                  <a:schemeClr val="tx1"/>
                </a:solidFill>
                <a:effectLst/>
                <a:latin typeface="Arial" panose="020B0604020202020204" pitchFamily="34" charset="0"/>
                <a:ea typeface="+mn-ea"/>
                <a:cs typeface="Arial" panose="020B0604020202020204" pitchFamily="34" charset="0"/>
              </a:rPr>
              <a:t>boolean</a:t>
            </a:r>
            <a:r>
              <a:rPr lang="en-IN" sz="1100" b="0" i="0" kern="1200" dirty="0">
                <a:solidFill>
                  <a:schemeClr val="tx1"/>
                </a:solidFill>
                <a:effectLst/>
                <a:latin typeface="Arial" panose="020B0604020202020204" pitchFamily="34" charset="0"/>
                <a:ea typeface="+mn-ea"/>
                <a:cs typeface="Arial" panose="020B0604020202020204" pitchFamily="34" charset="0"/>
              </a:rPr>
              <a:t> expression such as age &gt;= 18.</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condition evaluates to true, statements are executed</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if condition evaluates to false, statements are skipped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2. Java if...else (if-then-else) Statement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if statement executes a certain section of code if the test expression is evaluated to true. However, if the test expression is evaluated to false, it does nothing.</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this case, we can use an optional else block. Statements inside the body of else block are executed if the test expression is evaluated to false. This is known as the if-...else statement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17</a:t>
            </a:fld>
            <a:endParaRPr lang="en-IN"/>
          </a:p>
        </p:txBody>
      </p:sp>
    </p:spTree>
    <p:extLst>
      <p:ext uri="{BB962C8B-B14F-4D97-AF65-F5344CB8AC3E}">
        <p14:creationId xmlns:p14="http://schemas.microsoft.com/office/powerpoint/2010/main" val="942276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switch Statement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switch statement allows us to execute a block of code among many alternatives.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syntax of the switch statement in Java is: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switch (expression) {</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case value1:</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 code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break;</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case value2:</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 code</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break;</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default: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 default statements</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How does the switch-case statement work?</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expression is evaluated once and compared with the values of each case.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expression matches with value1, the code of case value1 are executed. Similarly, the code of case value2 is executed if expression matches with value2.</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there is no match, the code of the default case is executed.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Note: The working of the switch-case statement is similar to the Java if...else...if ladder. However, the syntax of the switch statement is cleaner and much easier to read and write.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18</a:t>
            </a:fld>
            <a:endParaRPr lang="en-IN"/>
          </a:p>
        </p:txBody>
      </p:sp>
    </p:spTree>
    <p:extLst>
      <p:ext uri="{BB962C8B-B14F-4D97-AF65-F5344CB8AC3E}">
        <p14:creationId xmlns:p14="http://schemas.microsoft.com/office/powerpoint/2010/main" val="292770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173736">
              <a:buFont typeface="Arial" panose="020B0604020202020204" pitchFamily="34" charset="0"/>
              <a:buChar char="•"/>
            </a:pPr>
            <a:r>
              <a:rPr lang="en-US" dirty="0"/>
              <a:t>We have conditional statements in theory. Now, let’s use learned concepts into action. We will implement the different types of conditional statements.</a:t>
            </a:r>
          </a:p>
          <a:p>
            <a:pPr marL="0" indent="-173736">
              <a:buFont typeface="Arial" panose="020B0604020202020204" pitchFamily="34" charset="0"/>
              <a:buChar char="•"/>
            </a:pPr>
            <a:endParaRPr lang="en-US" dirty="0"/>
          </a:p>
          <a:p>
            <a:pPr marL="0" indent="-173736">
              <a:buFont typeface="Arial" panose="020B0604020202020204" pitchFamily="34" charset="0"/>
              <a:buChar char="•"/>
            </a:pPr>
            <a:r>
              <a:rPr lang="en-US" dirty="0"/>
              <a:t>********* Trainers should demonstrate if, if else, if </a:t>
            </a:r>
            <a:r>
              <a:rPr lang="en-US" dirty="0" err="1"/>
              <a:t>elif</a:t>
            </a:r>
            <a:r>
              <a:rPr lang="en-US" dirty="0"/>
              <a:t> else, switch case.*************</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19</a:t>
            </a:fld>
            <a:endParaRPr lang="en-IN"/>
          </a:p>
        </p:txBody>
      </p:sp>
    </p:spTree>
    <p:extLst>
      <p:ext uri="{BB962C8B-B14F-4D97-AF65-F5344CB8AC3E}">
        <p14:creationId xmlns:p14="http://schemas.microsoft.com/office/powerpoint/2010/main" val="340105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computer programming, loops are used to repeat a block of code. </a:t>
            </a:r>
          </a:p>
          <a:p>
            <a:pPr marL="171450" indent="-171450" algn="l">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lgn="l">
              <a:buFont typeface="Arial" panose="020B0604020202020204" pitchFamily="34" charset="0"/>
              <a:buChar char="•"/>
            </a:pPr>
            <a:r>
              <a:rPr lang="en-IN" sz="1100" dirty="0">
                <a:latin typeface="Arial" pitchFamily="34" charset="0"/>
                <a:ea typeface="+mn-lt"/>
                <a:cs typeface="Arial" pitchFamily="34" charset="0"/>
              </a:rPr>
              <a:t>The</a:t>
            </a:r>
            <a:r>
              <a:rPr lang="en-IN" sz="1100" baseline="0" dirty="0">
                <a:latin typeface="Arial" pitchFamily="34" charset="0"/>
                <a:ea typeface="+mn-lt"/>
                <a:cs typeface="Arial" pitchFamily="34" charset="0"/>
              </a:rPr>
              <a:t> </a:t>
            </a:r>
            <a:r>
              <a:rPr lang="en-IN" sz="1100" dirty="0">
                <a:latin typeface="Arial" pitchFamily="34" charset="0"/>
                <a:ea typeface="+mn-lt"/>
                <a:cs typeface="Arial" pitchFamily="34" charset="0"/>
              </a:rPr>
              <a:t>Java for loop is used to run a block of code for a certain number of times.</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lgn="l">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20</a:t>
            </a:fld>
            <a:endParaRPr lang="en-IN"/>
          </a:p>
        </p:txBody>
      </p:sp>
    </p:spTree>
    <p:extLst>
      <p:ext uri="{BB962C8B-B14F-4D97-AF65-F5344CB8AC3E}">
        <p14:creationId xmlns:p14="http://schemas.microsoft.com/office/powerpoint/2010/main" val="799367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for-each Loop</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In Java, the for-each loop is used to iterate through elements of arrays and collections (like </a:t>
            </a:r>
            <a:r>
              <a:rPr lang="en-IN" sz="1100" b="0" i="0" kern="1200" dirty="0" err="1">
                <a:solidFill>
                  <a:schemeClr val="tx1"/>
                </a:solidFill>
                <a:effectLst/>
                <a:latin typeface="Arial" panose="020B0604020202020204" pitchFamily="34" charset="0"/>
                <a:ea typeface="+mn-ea"/>
                <a:cs typeface="Arial" panose="020B0604020202020204" pitchFamily="34" charset="0"/>
              </a:rPr>
              <a:t>ArrayList</a:t>
            </a:r>
            <a:r>
              <a:rPr lang="en-IN" sz="1100" b="0" i="0" kern="1200" dirty="0">
                <a:solidFill>
                  <a:schemeClr val="tx1"/>
                </a:solidFill>
                <a:effectLst/>
                <a:latin typeface="Arial" panose="020B0604020202020204" pitchFamily="34" charset="0"/>
                <a:ea typeface="+mn-ea"/>
                <a:cs typeface="Arial" panose="020B0604020202020204" pitchFamily="34" charset="0"/>
              </a:rPr>
              <a:t>). It is also known as the enhanced for loop.</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for-each Loop </a:t>
            </a:r>
            <a:r>
              <a:rPr lang="en-IN" sz="1100" b="0" i="0" kern="1200" dirty="0" err="1">
                <a:solidFill>
                  <a:schemeClr val="tx1"/>
                </a:solidFill>
                <a:effectLst/>
                <a:latin typeface="Arial" panose="020B0604020202020204" pitchFamily="34" charset="0"/>
                <a:ea typeface="+mn-ea"/>
                <a:cs typeface="Arial" panose="020B0604020202020204" pitchFamily="34" charset="0"/>
              </a:rPr>
              <a:t>Sytnax</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The syntax of the Java for-each loop is: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for(</a:t>
            </a:r>
            <a:r>
              <a:rPr lang="en-IN" sz="1100" b="0" i="0" kern="1200" dirty="0" err="1">
                <a:solidFill>
                  <a:schemeClr val="tx1"/>
                </a:solidFill>
                <a:effectLst/>
                <a:latin typeface="Arial" panose="020B0604020202020204" pitchFamily="34" charset="0"/>
                <a:ea typeface="+mn-ea"/>
                <a:cs typeface="Arial" panose="020B0604020202020204" pitchFamily="34" charset="0"/>
              </a:rPr>
              <a:t>dataType</a:t>
            </a:r>
            <a:r>
              <a:rPr lang="en-IN" sz="1100" b="0" i="0" kern="1200" dirty="0">
                <a:solidFill>
                  <a:schemeClr val="tx1"/>
                </a:solidFill>
                <a:effectLst/>
                <a:latin typeface="Arial" panose="020B0604020202020204" pitchFamily="34" charset="0"/>
                <a:ea typeface="+mn-ea"/>
                <a:cs typeface="Arial" panose="020B0604020202020204" pitchFamily="34" charset="0"/>
              </a:rPr>
              <a:t> item : array)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Here,</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array - an array or a collection</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item - each item of array/collection is assigned to this variable</a:t>
            </a:r>
          </a:p>
          <a:p>
            <a:pPr marL="0" indent="0">
              <a:buFont typeface="Arial" panose="020B0604020202020204" pitchFamily="34" charset="0"/>
              <a:buNone/>
            </a:pPr>
            <a:r>
              <a:rPr lang="en-IN" sz="1100" b="0" i="0" kern="1200" dirty="0" err="1">
                <a:solidFill>
                  <a:schemeClr val="tx1"/>
                </a:solidFill>
                <a:effectLst/>
                <a:latin typeface="Arial" panose="020B0604020202020204" pitchFamily="34" charset="0"/>
                <a:ea typeface="+mn-ea"/>
                <a:cs typeface="Arial" panose="020B0604020202020204" pitchFamily="34" charset="0"/>
              </a:rPr>
              <a:t>dataType</a:t>
            </a:r>
            <a:r>
              <a:rPr lang="en-IN" sz="1100" b="0" i="0" kern="1200" dirty="0">
                <a:solidFill>
                  <a:schemeClr val="tx1"/>
                </a:solidFill>
                <a:effectLst/>
                <a:latin typeface="Arial" panose="020B0604020202020204" pitchFamily="34" charset="0"/>
                <a:ea typeface="+mn-ea"/>
                <a:cs typeface="Arial" panose="020B0604020202020204" pitchFamily="34" charset="0"/>
              </a:rPr>
              <a:t> - the data type of the array/collection</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21</a:t>
            </a:fld>
            <a:endParaRPr lang="en-IN"/>
          </a:p>
        </p:txBody>
      </p:sp>
    </p:spTree>
    <p:extLst>
      <p:ext uri="{BB962C8B-B14F-4D97-AF65-F5344CB8AC3E}">
        <p14:creationId xmlns:p14="http://schemas.microsoft.com/office/powerpoint/2010/main" val="304762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200" b="1" i="0" kern="1200" dirty="0">
                <a:solidFill>
                  <a:schemeClr val="tx1"/>
                </a:solidFill>
                <a:effectLst/>
                <a:latin typeface="+mn-lt"/>
                <a:ea typeface="+mn-ea"/>
                <a:cs typeface="+mn-cs"/>
              </a:rPr>
              <a:t>Java while loop</a:t>
            </a:r>
          </a:p>
          <a:p>
            <a:pPr marL="0" indent="0">
              <a:buFont typeface="Arial" panose="020B0604020202020204" pitchFamily="34" charset="0"/>
              <a:buNone/>
            </a:pPr>
            <a:r>
              <a:rPr lang="en-IN" sz="1200" b="0" i="0" kern="1200" dirty="0">
                <a:solidFill>
                  <a:schemeClr val="tx1"/>
                </a:solidFill>
                <a:effectLst/>
                <a:latin typeface="+mn-lt"/>
                <a:ea typeface="+mn-ea"/>
                <a:cs typeface="+mn-cs"/>
              </a:rPr>
              <a:t>Java while loop is used to run a specific code until a certain condition is met. The syntax of the while loop is:</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0" indent="0">
              <a:buFont typeface="Arial" panose="020B0604020202020204" pitchFamily="34" charset="0"/>
              <a:buNone/>
            </a:pPr>
            <a:r>
              <a:rPr lang="en-IN" sz="1200" b="0" i="0" kern="1200" dirty="0">
                <a:solidFill>
                  <a:schemeClr val="tx1"/>
                </a:solidFill>
                <a:effectLst/>
                <a:latin typeface="+mn-lt"/>
                <a:ea typeface="+mn-ea"/>
                <a:cs typeface="+mn-cs"/>
              </a:rPr>
              <a:t>while (</a:t>
            </a:r>
            <a:r>
              <a:rPr lang="en-IN" sz="1200" b="0" i="0" kern="1200" dirty="0" err="1">
                <a:solidFill>
                  <a:schemeClr val="tx1"/>
                </a:solidFill>
                <a:effectLst/>
                <a:latin typeface="+mn-lt"/>
                <a:ea typeface="+mn-ea"/>
                <a:cs typeface="+mn-cs"/>
              </a:rPr>
              <a:t>testExpression</a:t>
            </a:r>
            <a:r>
              <a:rPr lang="en-IN" sz="1200" b="0" i="0" kern="1200" dirty="0">
                <a:solidFill>
                  <a:schemeClr val="tx1"/>
                </a:solidFill>
                <a:effectLst/>
                <a:latin typeface="+mn-lt"/>
                <a:ea typeface="+mn-ea"/>
                <a:cs typeface="+mn-cs"/>
              </a:rPr>
              <a:t>) {</a:t>
            </a:r>
          </a:p>
          <a:p>
            <a:pPr marL="0" indent="0">
              <a:buFont typeface="Arial" panose="020B0604020202020204" pitchFamily="34" charset="0"/>
              <a:buNone/>
            </a:pPr>
            <a:r>
              <a:rPr lang="en-IN" sz="1200" b="0" i="0" kern="1200" dirty="0">
                <a:solidFill>
                  <a:schemeClr val="tx1"/>
                </a:solidFill>
                <a:effectLst/>
                <a:latin typeface="+mn-lt"/>
                <a:ea typeface="+mn-ea"/>
                <a:cs typeface="+mn-cs"/>
              </a:rPr>
              <a:t>    // body of loop</a:t>
            </a:r>
          </a:p>
          <a:p>
            <a:pPr marL="0" indent="0">
              <a:buFont typeface="Arial" panose="020B0604020202020204" pitchFamily="34" charset="0"/>
              <a:buNone/>
            </a:pPr>
            <a:r>
              <a:rPr lang="en-IN" sz="1200" b="0" i="0" kern="1200" dirty="0">
                <a:solidFill>
                  <a:schemeClr val="tx1"/>
                </a:solidFill>
                <a:effectLst/>
                <a:latin typeface="+mn-lt"/>
                <a:ea typeface="+mn-ea"/>
                <a:cs typeface="+mn-cs"/>
              </a:rPr>
              <a:t>}</a:t>
            </a:r>
          </a:p>
          <a:p>
            <a:pPr marL="0" indent="0">
              <a:buFont typeface="Arial" panose="020B0604020202020204" pitchFamily="34" charset="0"/>
              <a:buNone/>
            </a:pPr>
            <a:r>
              <a:rPr lang="en-IN" sz="1200" b="0" i="0" kern="1200" dirty="0">
                <a:solidFill>
                  <a:schemeClr val="tx1"/>
                </a:solidFill>
                <a:effectLst/>
                <a:latin typeface="+mn-lt"/>
                <a:ea typeface="+mn-ea"/>
                <a:cs typeface="+mn-cs"/>
              </a:rPr>
              <a:t>Here,</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0" indent="0">
              <a:buFont typeface="Arial" panose="020B0604020202020204" pitchFamily="34" charset="0"/>
              <a:buNone/>
            </a:pPr>
            <a:r>
              <a:rPr lang="en-IN" sz="1200" b="0" i="0" kern="1200" dirty="0">
                <a:solidFill>
                  <a:schemeClr val="tx1"/>
                </a:solidFill>
                <a:effectLst/>
                <a:latin typeface="+mn-lt"/>
                <a:ea typeface="+mn-ea"/>
                <a:cs typeface="+mn-cs"/>
              </a:rPr>
              <a:t>A while loop evaluates the </a:t>
            </a:r>
            <a:r>
              <a:rPr lang="en-IN" sz="1200" b="0" i="0" kern="1200" dirty="0" err="1">
                <a:solidFill>
                  <a:schemeClr val="tx1"/>
                </a:solidFill>
                <a:effectLst/>
                <a:latin typeface="+mn-lt"/>
                <a:ea typeface="+mn-ea"/>
                <a:cs typeface="+mn-cs"/>
              </a:rPr>
              <a:t>textExpression</a:t>
            </a:r>
            <a:r>
              <a:rPr lang="en-IN" sz="1200" b="0" i="0" kern="1200" dirty="0">
                <a:solidFill>
                  <a:schemeClr val="tx1"/>
                </a:solidFill>
                <a:effectLst/>
                <a:latin typeface="+mn-lt"/>
                <a:ea typeface="+mn-ea"/>
                <a:cs typeface="+mn-cs"/>
              </a:rPr>
              <a:t> inside the parenthesis ().</a:t>
            </a:r>
          </a:p>
          <a:p>
            <a:pPr marL="0" indent="0">
              <a:buFont typeface="Arial" panose="020B0604020202020204" pitchFamily="34" charset="0"/>
              <a:buNone/>
            </a:pPr>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textExpression</a:t>
            </a:r>
            <a:r>
              <a:rPr lang="en-IN" sz="1200" b="0" i="0" kern="1200" dirty="0">
                <a:solidFill>
                  <a:schemeClr val="tx1"/>
                </a:solidFill>
                <a:effectLst/>
                <a:latin typeface="+mn-lt"/>
                <a:ea typeface="+mn-ea"/>
                <a:cs typeface="+mn-cs"/>
              </a:rPr>
              <a:t> evaluates to true, the code inside the while loop is executed.</a:t>
            </a:r>
          </a:p>
          <a:p>
            <a:pPr marL="0" indent="0">
              <a:buFont typeface="Arial" panose="020B0604020202020204" pitchFamily="34" charset="0"/>
              <a:buNone/>
            </a:pPr>
            <a:r>
              <a:rPr lang="en-IN" sz="1200" b="0" i="0" kern="1200" dirty="0">
                <a:solidFill>
                  <a:schemeClr val="tx1"/>
                </a:solidFill>
                <a:effectLst/>
                <a:latin typeface="+mn-lt"/>
                <a:ea typeface="+mn-ea"/>
                <a:cs typeface="+mn-cs"/>
              </a:rPr>
              <a:t>The </a:t>
            </a:r>
            <a:r>
              <a:rPr lang="en-IN" sz="1200" b="0" i="0" kern="1200" dirty="0" err="1">
                <a:solidFill>
                  <a:schemeClr val="tx1"/>
                </a:solidFill>
                <a:effectLst/>
                <a:latin typeface="+mn-lt"/>
                <a:ea typeface="+mn-ea"/>
                <a:cs typeface="+mn-cs"/>
              </a:rPr>
              <a:t>textExpression</a:t>
            </a:r>
            <a:r>
              <a:rPr lang="en-IN" sz="1200" b="0" i="0" kern="1200" dirty="0">
                <a:solidFill>
                  <a:schemeClr val="tx1"/>
                </a:solidFill>
                <a:effectLst/>
                <a:latin typeface="+mn-lt"/>
                <a:ea typeface="+mn-ea"/>
                <a:cs typeface="+mn-cs"/>
              </a:rPr>
              <a:t> is evaluated again.</a:t>
            </a:r>
          </a:p>
          <a:p>
            <a:pPr marL="0" indent="0">
              <a:buFont typeface="Arial" panose="020B0604020202020204" pitchFamily="34" charset="0"/>
              <a:buNone/>
            </a:pPr>
            <a:r>
              <a:rPr lang="en-IN" sz="1200" b="0" i="0" kern="1200" dirty="0">
                <a:solidFill>
                  <a:schemeClr val="tx1"/>
                </a:solidFill>
                <a:effectLst/>
                <a:latin typeface="+mn-lt"/>
                <a:ea typeface="+mn-ea"/>
                <a:cs typeface="+mn-cs"/>
              </a:rPr>
              <a:t>This process continues until the </a:t>
            </a:r>
            <a:r>
              <a:rPr lang="en-IN" sz="1200" b="0" i="0" kern="1200" dirty="0" err="1">
                <a:solidFill>
                  <a:schemeClr val="tx1"/>
                </a:solidFill>
                <a:effectLst/>
                <a:latin typeface="+mn-lt"/>
                <a:ea typeface="+mn-ea"/>
                <a:cs typeface="+mn-cs"/>
              </a:rPr>
              <a:t>textExpression</a:t>
            </a:r>
            <a:r>
              <a:rPr lang="en-IN" sz="1200" b="0" i="0" kern="1200" dirty="0">
                <a:solidFill>
                  <a:schemeClr val="tx1"/>
                </a:solidFill>
                <a:effectLst/>
                <a:latin typeface="+mn-lt"/>
                <a:ea typeface="+mn-ea"/>
                <a:cs typeface="+mn-cs"/>
              </a:rPr>
              <a:t> is false.</a:t>
            </a:r>
          </a:p>
          <a:p>
            <a:pPr marL="0" indent="0">
              <a:buFont typeface="Arial" panose="020B0604020202020204" pitchFamily="34" charset="0"/>
              <a:buNone/>
            </a:pPr>
            <a:r>
              <a:rPr lang="en-IN" sz="1200" b="0" i="0" kern="1200" dirty="0">
                <a:solidFill>
                  <a:schemeClr val="tx1"/>
                </a:solidFill>
                <a:effectLst/>
                <a:latin typeface="+mn-lt"/>
                <a:ea typeface="+mn-ea"/>
                <a:cs typeface="+mn-cs"/>
              </a:rPr>
              <a:t>When the </a:t>
            </a:r>
            <a:r>
              <a:rPr lang="en-IN" sz="1200" b="0" i="0" kern="1200" dirty="0" err="1">
                <a:solidFill>
                  <a:schemeClr val="tx1"/>
                </a:solidFill>
                <a:effectLst/>
                <a:latin typeface="+mn-lt"/>
                <a:ea typeface="+mn-ea"/>
                <a:cs typeface="+mn-cs"/>
              </a:rPr>
              <a:t>textExpression</a:t>
            </a:r>
            <a:r>
              <a:rPr lang="en-IN" sz="1200" b="0" i="0" kern="1200" dirty="0">
                <a:solidFill>
                  <a:schemeClr val="tx1"/>
                </a:solidFill>
                <a:effectLst/>
                <a:latin typeface="+mn-lt"/>
                <a:ea typeface="+mn-ea"/>
                <a:cs typeface="+mn-cs"/>
              </a:rPr>
              <a:t> evaluates to false, the loop stops.</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0" indent="0">
              <a:buFont typeface="Arial" panose="020B0604020202020204" pitchFamily="34" charset="0"/>
              <a:buNone/>
            </a:pPr>
            <a:r>
              <a:rPr lang="en-IN" dirty="0"/>
              <a:t>Reference - https://www.programiz.com/java-programming</a:t>
            </a:r>
          </a:p>
          <a:p>
            <a:pPr marL="0" indent="0">
              <a:buFont typeface="Arial" panose="020B0604020202020204" pitchFamily="34" charset="0"/>
              <a:buNone/>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22</a:t>
            </a:fld>
            <a:endParaRPr lang="en-IN"/>
          </a:p>
        </p:txBody>
      </p:sp>
    </p:spTree>
    <p:extLst>
      <p:ext uri="{BB962C8B-B14F-4D97-AF65-F5344CB8AC3E}">
        <p14:creationId xmlns:p14="http://schemas.microsoft.com/office/powerpoint/2010/main" val="1788881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break Statement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While working with loops, it is sometimes desirable to skip some statements inside the loop or terminate the loop immediately without checking the test expression.</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such cases, break and continue statements are used.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break statement in Java terminates the loop immediately, and the control of the program moves to the next statement following the loop.</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It is almost always used with decision-making statements (Java if...else Statement).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23</a:t>
            </a:fld>
            <a:endParaRPr lang="en-IN"/>
          </a:p>
        </p:txBody>
      </p:sp>
    </p:spTree>
    <p:extLst>
      <p:ext uri="{BB962C8B-B14F-4D97-AF65-F5344CB8AC3E}">
        <p14:creationId xmlns:p14="http://schemas.microsoft.com/office/powerpoint/2010/main" val="867289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continue Statement</a:t>
            </a:r>
          </a:p>
          <a:p>
            <a:pPr marL="171450" indent="-171450" algn="l">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The continue statement skips the current iteration of a loop (for, while, do...while, etc).</a:t>
            </a:r>
          </a:p>
          <a:p>
            <a:pPr marL="173736" indent="-173736" algn="l">
              <a:buFont typeface="Arial" panose="020B0604020202020204" pitchFamily="34" charset="0"/>
              <a:buChar char="•"/>
            </a:pPr>
            <a:endParaRPr lang="en-IN" sz="1100" dirty="0">
              <a:latin typeface="Arial" pitchFamily="34" charset="0"/>
              <a:ea typeface="+mn-lt"/>
              <a:cs typeface="Arial"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After the continue statement, the program moves to the end of the loop. </a:t>
            </a:r>
          </a:p>
          <a:p>
            <a:pPr marL="173736" indent="-173736" algn="l">
              <a:buFont typeface="Arial" panose="020B0604020202020204" pitchFamily="34" charset="0"/>
              <a:buChar char="•"/>
            </a:pPr>
            <a:endParaRPr lang="en-IN" sz="1100" dirty="0">
              <a:latin typeface="Arial" pitchFamily="34" charset="0"/>
              <a:ea typeface="+mn-lt"/>
              <a:cs typeface="Arial"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And, test expression is evaluated (update statement is evaluated in case of the for loop).</a:t>
            </a:r>
          </a:p>
          <a:p>
            <a:pPr marL="171450" indent="-171450" algn="l">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lgn="l">
              <a:buFont typeface="Arial" panose="020B0604020202020204" pitchFamily="34" charset="0"/>
              <a:buNone/>
            </a:pPr>
            <a:endParaRPr lang="en-IN" sz="1100" dirty="0">
              <a:latin typeface="Arial" panose="020B0604020202020204" pitchFamily="34" charset="0"/>
              <a:cs typeface="Arial" panose="020B0604020202020204" pitchFamily="34" charset="0"/>
            </a:endParaRPr>
          </a:p>
          <a:p>
            <a:pPr algn="l"/>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24</a:t>
            </a:fld>
            <a:endParaRPr lang="en-IN"/>
          </a:p>
        </p:txBody>
      </p:sp>
    </p:spTree>
    <p:extLst>
      <p:ext uri="{BB962C8B-B14F-4D97-AF65-F5344CB8AC3E}">
        <p14:creationId xmlns:p14="http://schemas.microsoft.com/office/powerpoint/2010/main" val="2622686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Arrays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array is a collection of similar types of data.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For example, if we want to store the names of 100 people then we can create an array of the string type that can store 100 names.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String[] array = new String[100];</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Here, the above array cannot store more than 100 names. The number of values in a Java array is always fixed.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How to declare an array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here is how we can declare an array.</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err="1">
                <a:solidFill>
                  <a:schemeClr val="tx1"/>
                </a:solidFill>
                <a:effectLst/>
                <a:latin typeface="Arial" panose="020B0604020202020204" pitchFamily="34" charset="0"/>
                <a:ea typeface="+mn-ea"/>
                <a:cs typeface="Arial" panose="020B0604020202020204" pitchFamily="34" charset="0"/>
              </a:rPr>
              <a:t>dataType</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arrayName</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IN" sz="1100" b="0" i="0" kern="1200" dirty="0" err="1">
                <a:solidFill>
                  <a:schemeClr val="tx1"/>
                </a:solidFill>
                <a:effectLst/>
                <a:latin typeface="Arial" panose="020B0604020202020204" pitchFamily="34" charset="0"/>
                <a:ea typeface="+mn-ea"/>
                <a:cs typeface="Arial" panose="020B0604020202020204" pitchFamily="34" charset="0"/>
              </a:rPr>
              <a:t>dataType</a:t>
            </a:r>
            <a:r>
              <a:rPr lang="en-IN" sz="1100" b="0" i="0" kern="1200" dirty="0">
                <a:solidFill>
                  <a:schemeClr val="tx1"/>
                </a:solidFill>
                <a:effectLst/>
                <a:latin typeface="Arial" panose="020B0604020202020204" pitchFamily="34" charset="0"/>
                <a:ea typeface="+mn-ea"/>
                <a:cs typeface="Arial" panose="020B0604020202020204" pitchFamily="34" charset="0"/>
              </a:rPr>
              <a:t> - it can be primitive data types like int, char, double, byte, etc. or Java objects</a:t>
            </a:r>
          </a:p>
          <a:p>
            <a:pPr marL="171450" indent="-171450">
              <a:buFont typeface="Arial" panose="020B0604020202020204" pitchFamily="34" charset="0"/>
              <a:buChar char="•"/>
            </a:pPr>
            <a:r>
              <a:rPr lang="en-IN" sz="1100" b="0" i="0" kern="1200" dirty="0" err="1">
                <a:solidFill>
                  <a:schemeClr val="tx1"/>
                </a:solidFill>
                <a:effectLst/>
                <a:latin typeface="Arial" panose="020B0604020202020204" pitchFamily="34" charset="0"/>
                <a:ea typeface="+mn-ea"/>
                <a:cs typeface="Arial" panose="020B0604020202020204" pitchFamily="34" charset="0"/>
              </a:rPr>
              <a:t>arrayName</a:t>
            </a:r>
            <a:r>
              <a:rPr lang="en-IN" sz="1100" b="0" i="0" kern="1200" dirty="0">
                <a:solidFill>
                  <a:schemeClr val="tx1"/>
                </a:solidFill>
                <a:effectLst/>
                <a:latin typeface="Arial" panose="020B0604020202020204" pitchFamily="34" charset="0"/>
                <a:ea typeface="+mn-ea"/>
                <a:cs typeface="Arial" panose="020B0604020202020204" pitchFamily="34" charset="0"/>
              </a:rPr>
              <a:t> - it is an identifier</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How to Initialize Arrays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we can initialize arrays during declaration. For example,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//declare and initialize and array</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int[] age = {12, 4, 5, 2, 5};</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Here, we have created an array named age and initialized it with the values inside the curly brackets.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Note that we have not provided the size of the array. In this case, the Java compiler automatically specifies the size by counting the number of elements in the array (i.e. 5).</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the Java array, each memory location is associated with a number. The number is known as an array index. We can also initialize arrays in Java, using the index number.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Array indices always start from 0. That is, the first element of an array is at index 0.</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size of an array is n, then the last element of the array will be at index n-1.</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How to Access Elements of an Array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can access the element of an array using the index number. Here is the syntax for accessing elements of an array,</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 access array elements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array[index]</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25</a:t>
            </a:fld>
            <a:endParaRPr lang="en-IN"/>
          </a:p>
        </p:txBody>
      </p:sp>
    </p:spTree>
    <p:extLst>
      <p:ext uri="{BB962C8B-B14F-4D97-AF65-F5344CB8AC3E}">
        <p14:creationId xmlns:p14="http://schemas.microsoft.com/office/powerpoint/2010/main" val="9706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Multidimensional Arrays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 multidimensional array is an array of arrays. Each element of a multidimensional array is an array itself. For example,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int[][] a = new int[3][4];</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Here, we have created a multidimensional array named a. It is a 2-dimensional array, that can hold a maximum of 12 elements.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How to initialize a 2d array in Java?</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Here is how we can initialize a 2-dimensional array in Java.</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int[][] a =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{1, 2, 3},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{4, 5, 6, 9},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{7}, </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As we can see, each element of the multidimensional array is an array itself. And also, unlike C/C++, each row of the multidimensional array in Java can be of different lengths.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26</a:t>
            </a:fld>
            <a:endParaRPr lang="en-IN"/>
          </a:p>
        </p:txBody>
      </p:sp>
    </p:spTree>
    <p:extLst>
      <p:ext uri="{BB962C8B-B14F-4D97-AF65-F5344CB8AC3E}">
        <p14:creationId xmlns:p14="http://schemas.microsoft.com/office/powerpoint/2010/main" val="2255480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173736">
              <a:buFont typeface="Arial" panose="020B0604020202020204" pitchFamily="34" charset="0"/>
              <a:buChar char="•"/>
            </a:pPr>
            <a:r>
              <a:rPr lang="en-US" dirty="0"/>
              <a:t>Now let’s practice Loop statements. We will use for, while. </a:t>
            </a:r>
          </a:p>
          <a:p>
            <a:pPr marL="0" indent="-173736">
              <a:buFont typeface="Arial" panose="020B0604020202020204" pitchFamily="34" charset="0"/>
              <a:buChar char="•"/>
            </a:pPr>
            <a:endParaRPr lang="en-US" dirty="0"/>
          </a:p>
          <a:p>
            <a:pPr marL="0" indent="-173736">
              <a:buFont typeface="Arial" panose="020B0604020202020204" pitchFamily="34" charset="0"/>
              <a:buChar char="•"/>
            </a:pPr>
            <a:r>
              <a:rPr lang="en-US" dirty="0"/>
              <a:t>***************Trainer will demonstrate how to use Loop statements on an IDE**************</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27</a:t>
            </a:fld>
            <a:endParaRPr lang="en-IN"/>
          </a:p>
        </p:txBody>
      </p:sp>
    </p:spTree>
    <p:extLst>
      <p:ext uri="{BB962C8B-B14F-4D97-AF65-F5344CB8AC3E}">
        <p14:creationId xmlns:p14="http://schemas.microsoft.com/office/powerpoint/2010/main" val="163737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Class and Objects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Java is an object-oriented programming language. The core concept of the object-oriented approach is to break complex problems into smaller objects.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object is any entity that has a </a:t>
            </a:r>
            <a:r>
              <a:rPr lang="en-IN" sz="1100" b="1" i="0" kern="1200" dirty="0">
                <a:solidFill>
                  <a:schemeClr val="tx1"/>
                </a:solidFill>
                <a:effectLst/>
                <a:latin typeface="Arial" panose="020B0604020202020204" pitchFamily="34" charset="0"/>
                <a:ea typeface="+mn-ea"/>
                <a:cs typeface="Arial" panose="020B0604020202020204" pitchFamily="34" charset="0"/>
              </a:rPr>
              <a:t>state</a:t>
            </a:r>
            <a:r>
              <a:rPr lang="en-IN" sz="1100" b="0" i="0" kern="1200" dirty="0">
                <a:solidFill>
                  <a:schemeClr val="tx1"/>
                </a:solidFill>
                <a:effectLst/>
                <a:latin typeface="Arial" panose="020B0604020202020204" pitchFamily="34" charset="0"/>
                <a:ea typeface="+mn-ea"/>
                <a:cs typeface="Arial" panose="020B0604020202020204" pitchFamily="34" charset="0"/>
              </a:rPr>
              <a:t> and </a:t>
            </a:r>
            <a:r>
              <a:rPr lang="en-IN" sz="1100" b="1" i="0" kern="1200" dirty="0" err="1">
                <a:solidFill>
                  <a:schemeClr val="tx1"/>
                </a:solidFill>
                <a:effectLst/>
                <a:latin typeface="Arial" panose="020B0604020202020204" pitchFamily="34" charset="0"/>
                <a:ea typeface="+mn-ea"/>
                <a:cs typeface="Arial" panose="020B0604020202020204" pitchFamily="34" charset="0"/>
              </a:rPr>
              <a:t>behavior</a:t>
            </a:r>
            <a:r>
              <a:rPr lang="en-IN" sz="1100" b="0" i="0" kern="1200" dirty="0">
                <a:solidFill>
                  <a:schemeClr val="tx1"/>
                </a:solidFill>
                <a:effectLst/>
                <a:latin typeface="Arial" panose="020B0604020202020204" pitchFamily="34" charset="0"/>
                <a:ea typeface="+mn-ea"/>
                <a:cs typeface="Arial" panose="020B0604020202020204" pitchFamily="34" charset="0"/>
              </a:rPr>
              <a:t>. For example, a bicycle is an object. It has </a:t>
            </a:r>
          </a:p>
          <a:p>
            <a:pPr marL="171450" indent="-171450">
              <a:buFont typeface="Arial" panose="020B0604020202020204" pitchFamily="34" charset="0"/>
              <a:buChar char="•"/>
            </a:pPr>
            <a:r>
              <a:rPr lang="en-IN" sz="1100" b="1" i="0" kern="1200" dirty="0">
                <a:solidFill>
                  <a:schemeClr val="tx1"/>
                </a:solidFill>
                <a:effectLst/>
                <a:latin typeface="Arial" panose="020B0604020202020204" pitchFamily="34" charset="0"/>
                <a:ea typeface="+mn-ea"/>
                <a:cs typeface="Arial" panose="020B0604020202020204" pitchFamily="34" charset="0"/>
              </a:rPr>
              <a:t>States</a:t>
            </a:r>
            <a:r>
              <a:rPr lang="en-IN" sz="1100" b="0" i="0" kern="1200" dirty="0">
                <a:solidFill>
                  <a:schemeClr val="tx1"/>
                </a:solidFill>
                <a:effectLst/>
                <a:latin typeface="Arial" panose="020B0604020202020204" pitchFamily="34" charset="0"/>
                <a:ea typeface="+mn-ea"/>
                <a:cs typeface="Arial" panose="020B0604020202020204" pitchFamily="34" charset="0"/>
              </a:rPr>
              <a:t>: idle, first gear, etc</a:t>
            </a:r>
          </a:p>
          <a:p>
            <a:pPr marL="171450" indent="-171450">
              <a:buFont typeface="Arial" panose="020B0604020202020204" pitchFamily="34" charset="0"/>
              <a:buChar char="•"/>
            </a:pPr>
            <a:r>
              <a:rPr lang="en-IN" sz="1100" b="1" i="0" kern="1200" dirty="0" err="1">
                <a:solidFill>
                  <a:schemeClr val="tx1"/>
                </a:solidFill>
                <a:effectLst/>
                <a:latin typeface="Arial" panose="020B0604020202020204" pitchFamily="34" charset="0"/>
                <a:ea typeface="+mn-ea"/>
                <a:cs typeface="Arial" panose="020B0604020202020204" pitchFamily="34" charset="0"/>
              </a:rPr>
              <a:t>Behaviors</a:t>
            </a:r>
            <a:r>
              <a:rPr lang="en-IN" sz="1100" b="0" i="0" kern="1200" dirty="0">
                <a:solidFill>
                  <a:schemeClr val="tx1"/>
                </a:solidFill>
                <a:effectLst/>
                <a:latin typeface="Arial" panose="020B0604020202020204" pitchFamily="34" charset="0"/>
                <a:ea typeface="+mn-ea"/>
                <a:cs typeface="Arial" panose="020B0604020202020204" pitchFamily="34" charset="0"/>
              </a:rPr>
              <a:t>: braking, accelerating, etc.</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Class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class is a blueprint for the object. Before we create an object, we first need to define the class.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can think of the class as a sketch (prototype) of a house. It contains all the details about the floors, doors, windows, etc. Based on these descriptions we build the house. House is the object.</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Since many houses can be made from the same description, we can create many objects from a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Objects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object is called an instance of a class. For example, suppose Bicycle is a class then </a:t>
            </a:r>
            <a:r>
              <a:rPr lang="en-IN" sz="1100" b="0" i="0" kern="1200" dirty="0" err="1">
                <a:solidFill>
                  <a:schemeClr val="tx1"/>
                </a:solidFill>
                <a:effectLst/>
                <a:latin typeface="Arial" panose="020B0604020202020204" pitchFamily="34" charset="0"/>
                <a:ea typeface="+mn-ea"/>
                <a:cs typeface="Arial" panose="020B0604020202020204" pitchFamily="34" charset="0"/>
              </a:rPr>
              <a:t>MountainBicycle</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SportsBicycle</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TouringBicycle</a:t>
            </a:r>
            <a:r>
              <a:rPr lang="en-IN" sz="1100" b="0" i="0" kern="1200" dirty="0">
                <a:solidFill>
                  <a:schemeClr val="tx1"/>
                </a:solidFill>
                <a:effectLst/>
                <a:latin typeface="Arial" panose="020B0604020202020204" pitchFamily="34" charset="0"/>
                <a:ea typeface="+mn-ea"/>
                <a:cs typeface="Arial" panose="020B0604020202020204" pitchFamily="34" charset="0"/>
              </a:rPr>
              <a:t>, etc can be considered as objects of the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28</a:t>
            </a:fld>
            <a:endParaRPr lang="en-IN"/>
          </a:p>
        </p:txBody>
      </p:sp>
    </p:spTree>
    <p:extLst>
      <p:ext uri="{BB962C8B-B14F-4D97-AF65-F5344CB8AC3E}">
        <p14:creationId xmlns:p14="http://schemas.microsoft.com/office/powerpoint/2010/main" val="1732919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Methods</a:t>
            </a:r>
          </a:p>
          <a:p>
            <a:pPr marL="173736"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method is a block of code that performs a specific task.</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Dividing a complex problem into smaller chunks makes your program easy to understand and reusable.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there are two types of methods: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User-defined Methods: We can create our own method based on our requirements.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Standard Library Methods: These are built-in methods in Java that are available to use.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Standard Library Methods</a:t>
            </a:r>
          </a:p>
          <a:p>
            <a:pPr marL="173736"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standard library methods are built-in methods in Java that are readily available for use. These standard libraries come along with the Java Class Library (JCL) in a Java archive (*.jar) file with JVM and JRE.</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29</a:t>
            </a:fld>
            <a:endParaRPr lang="en-IN"/>
          </a:p>
        </p:txBody>
      </p:sp>
    </p:spTree>
    <p:extLst>
      <p:ext uri="{BB962C8B-B14F-4D97-AF65-F5344CB8AC3E}">
        <p14:creationId xmlns:p14="http://schemas.microsoft.com/office/powerpoint/2010/main" val="221594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200" b="0" i="0" kern="1200" dirty="0">
                <a:solidFill>
                  <a:schemeClr val="tx1"/>
                </a:solidFill>
                <a:effectLst/>
                <a:latin typeface="Arial" panose="020B0604020202020204" pitchFamily="34" charset="0"/>
                <a:ea typeface="+mn-ea"/>
                <a:cs typeface="Arial" panose="020B0604020202020204" pitchFamily="34" charset="0"/>
              </a:rPr>
              <a:t>The learning objectives of this presentation is</a:t>
            </a:r>
            <a:r>
              <a:rPr lang="en-US" sz="11200" b="0" i="0" kern="1200" baseline="0" dirty="0">
                <a:solidFill>
                  <a:schemeClr val="tx1"/>
                </a:solidFill>
                <a:effectLst/>
                <a:latin typeface="Arial" panose="020B0604020202020204" pitchFamily="34" charset="0"/>
                <a:ea typeface="+mn-ea"/>
                <a:cs typeface="Arial" panose="020B0604020202020204" pitchFamily="34" charset="0"/>
              </a:rPr>
              <a:t> as follows</a:t>
            </a:r>
            <a:r>
              <a:rPr lang="en-US" sz="11200" b="0" i="0" kern="1200" dirty="0">
                <a:solidFill>
                  <a:schemeClr val="tx1"/>
                </a:solidFill>
                <a:effectLst/>
                <a:latin typeface="Arial" panose="020B0604020202020204" pitchFamily="34" charset="0"/>
                <a:ea typeface="+mn-ea"/>
                <a:cs typeface="Arial" panose="020B0604020202020204" pitchFamily="34" charset="0"/>
              </a:rPr>
              <a:t>:</a:t>
            </a:r>
          </a:p>
          <a:p>
            <a:endParaRPr lang="en-US" sz="112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200" dirty="0">
                <a:latin typeface="Arial" panose="020B0604020202020204" pitchFamily="34" charset="0"/>
                <a:cs typeface="Arial" panose="020B0604020202020204" pitchFamily="34" charset="0"/>
              </a:rPr>
              <a:t>Core JAVA (J2SE) Programming and Coding Skills</a:t>
            </a:r>
            <a:endParaRPr lang="en-US" sz="1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AFA3702-3841-46FF-8EB6-504F7524F6D7}" type="slidenum">
              <a:rPr lang="en-IN" smtClean="0"/>
              <a:t>3</a:t>
            </a:fld>
            <a:endParaRPr lang="en-IN"/>
          </a:p>
        </p:txBody>
      </p:sp>
    </p:spTree>
    <p:extLst>
      <p:ext uri="{BB962C8B-B14F-4D97-AF65-F5344CB8AC3E}">
        <p14:creationId xmlns:p14="http://schemas.microsoft.com/office/powerpoint/2010/main" val="71981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Constructors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What is a Constructor?</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constructor in Java is similar to a method that is invoked when an object of the class is created.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Unlike Java methods, a constructor has the same name as that of the class and does not have any return type.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30</a:t>
            </a:fld>
            <a:endParaRPr lang="en-IN"/>
          </a:p>
        </p:txBody>
      </p:sp>
    </p:spTree>
    <p:extLst>
      <p:ext uri="{BB962C8B-B14F-4D97-AF65-F5344CB8AC3E}">
        <p14:creationId xmlns:p14="http://schemas.microsoft.com/office/powerpoint/2010/main" val="966529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Types of Constructor</a:t>
            </a:r>
          </a:p>
          <a:p>
            <a:pPr marL="0" indent="0">
              <a:buNone/>
            </a:pPr>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constructors can be divided into 3 types:</a:t>
            </a:r>
          </a:p>
          <a:p>
            <a:pPr marL="228600" indent="-228600">
              <a:buFont typeface="+mj-lt"/>
              <a:buAutoNum type="arabicPeriod"/>
            </a:pPr>
            <a:r>
              <a:rPr lang="en-IN" sz="1100" b="0" i="0" kern="1200" dirty="0">
                <a:solidFill>
                  <a:schemeClr val="tx1"/>
                </a:solidFill>
                <a:effectLst/>
                <a:latin typeface="Arial" panose="020B0604020202020204" pitchFamily="34" charset="0"/>
                <a:ea typeface="+mn-ea"/>
                <a:cs typeface="Arial" panose="020B0604020202020204" pitchFamily="34" charset="0"/>
              </a:rPr>
              <a:t>No-Arg Constructor</a:t>
            </a:r>
          </a:p>
          <a:p>
            <a:pPr marL="228600" indent="-228600">
              <a:buFont typeface="+mj-lt"/>
              <a:buAutoNum type="arabicPeriod"/>
            </a:pPr>
            <a:r>
              <a:rPr lang="en-IN" sz="1100" b="0" i="0" kern="1200" dirty="0">
                <a:solidFill>
                  <a:schemeClr val="tx1"/>
                </a:solidFill>
                <a:effectLst/>
                <a:latin typeface="Arial" panose="020B0604020202020204" pitchFamily="34" charset="0"/>
                <a:ea typeface="+mn-ea"/>
                <a:cs typeface="Arial" panose="020B0604020202020204" pitchFamily="34" charset="0"/>
              </a:rPr>
              <a:t>Parameterized Constructor</a:t>
            </a:r>
          </a:p>
          <a:p>
            <a:pPr marL="228600" indent="-228600">
              <a:buFont typeface="+mj-lt"/>
              <a:buAutoNum type="arabicPeriod"/>
            </a:pPr>
            <a:r>
              <a:rPr lang="en-IN" sz="1100" b="0" i="0" kern="1200" dirty="0">
                <a:solidFill>
                  <a:schemeClr val="tx1"/>
                </a:solidFill>
                <a:effectLst/>
                <a:latin typeface="Arial" panose="020B0604020202020204" pitchFamily="34" charset="0"/>
                <a:ea typeface="+mn-ea"/>
                <a:cs typeface="Arial" panose="020B0604020202020204" pitchFamily="34" charset="0"/>
              </a:rPr>
              <a:t>Default Constructor</a:t>
            </a:r>
          </a:p>
          <a:p>
            <a:pPr marL="228600" indent="-228600">
              <a:buFont typeface="+mj-lt"/>
              <a:buAutoNum type="arabicPeriod"/>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1. Java No-Arg Constructors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Similar to methods, a Java constructor may or may not have any parameters (arguments).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a constructor does not accept any parameters, it is known as a no-argument constructor.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2. Java Parameterized Constructor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Java constructor can also accept one or more parameters. Such constructors are known as parameterized constructors (constructor with parameters).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3. Java Default Constructor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we do not create any constructor, the Java compiler automatically create a no-</a:t>
            </a:r>
            <a:r>
              <a:rPr lang="en-IN" sz="1100" b="0" i="0" kern="1200" dirty="0" err="1">
                <a:solidFill>
                  <a:schemeClr val="tx1"/>
                </a:solidFill>
                <a:effectLst/>
                <a:latin typeface="Arial" panose="020B0604020202020204" pitchFamily="34" charset="0"/>
                <a:ea typeface="+mn-ea"/>
                <a:cs typeface="Arial" panose="020B0604020202020204" pitchFamily="34" charset="0"/>
              </a:rPr>
              <a:t>arg</a:t>
            </a:r>
            <a:r>
              <a:rPr lang="en-IN" sz="1100" b="0" i="0" kern="1200" dirty="0">
                <a:solidFill>
                  <a:schemeClr val="tx1"/>
                </a:solidFill>
                <a:effectLst/>
                <a:latin typeface="Arial" panose="020B0604020202020204" pitchFamily="34" charset="0"/>
                <a:ea typeface="+mn-ea"/>
                <a:cs typeface="Arial" panose="020B0604020202020204" pitchFamily="34" charset="0"/>
              </a:rPr>
              <a:t> constructor during the execution of the program. This constructor is called default constructor.</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31</a:t>
            </a:fld>
            <a:endParaRPr lang="en-IN"/>
          </a:p>
        </p:txBody>
      </p:sp>
    </p:spTree>
    <p:extLst>
      <p:ext uri="{BB962C8B-B14F-4D97-AF65-F5344CB8AC3E}">
        <p14:creationId xmlns:p14="http://schemas.microsoft.com/office/powerpoint/2010/main" val="1393307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Recursion</a:t>
            </a:r>
          </a:p>
          <a:p>
            <a:pPr marL="171450" indent="-171450" algn="l">
              <a:buFont typeface="Arial" panose="020B0604020202020204" pitchFamily="34" charset="0"/>
              <a:buChar char="•"/>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A method that calls itself is known as a recursive method. And, this process is known as recursion.</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if...else statement is used to terminate the recursive call inside the method.</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When a recursive call is made, new storage locations for variables are allocated on the stack. As, each recursive call returns, the old variables and parameters are removed from the stack. Hence, recursion generally uses more memory and is generally slow.</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On the other hand, a recursive solution is much simpler and takes less time to write, debug and maintain.</a:t>
            </a:r>
          </a:p>
          <a:p>
            <a:pPr marL="0" indent="0" algn="l">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171450" indent="-171450" algn="l">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32</a:t>
            </a:fld>
            <a:endParaRPr lang="en-IN"/>
          </a:p>
        </p:txBody>
      </p:sp>
    </p:spTree>
    <p:extLst>
      <p:ext uri="{BB962C8B-B14F-4D97-AF65-F5344CB8AC3E}">
        <p14:creationId xmlns:p14="http://schemas.microsoft.com/office/powerpoint/2010/main" val="22566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this hands-on session, we will develop methods, constructors. We will see different varieties. We will also one of the most important concepts like recursion in action.</a:t>
            </a:r>
          </a:p>
          <a:p>
            <a:pPr marL="158750" indent="0">
              <a:buNone/>
            </a:pPr>
            <a:endParaRPr lang="en-US" dirty="0"/>
          </a:p>
          <a:p>
            <a:pPr marL="158750" indent="0">
              <a:buNone/>
            </a:pPr>
            <a:endParaRPr lang="en-US" dirty="0"/>
          </a:p>
          <a:p>
            <a:pPr marL="158750" indent="0">
              <a:buNone/>
            </a:pPr>
            <a:r>
              <a:rPr lang="en-US" dirty="0"/>
              <a:t>*******************trainer should explain methods, constructors and recursion in an  IDE**********************</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33</a:t>
            </a:fld>
            <a:endParaRPr lang="en-IN"/>
          </a:p>
        </p:txBody>
      </p:sp>
    </p:spTree>
    <p:extLst>
      <p:ext uri="{BB962C8B-B14F-4D97-AF65-F5344CB8AC3E}">
        <p14:creationId xmlns:p14="http://schemas.microsoft.com/office/powerpoint/2010/main" val="173554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Strings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a string is a sequence of characters. For example, "hello" is a string containing a sequence of characters 'h', 'e', 'l', 'l', and 'o'.</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use double quotes to represent a string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Strings in Java are not primitive types (like int, char, etc). Instead, all strings are objects of a predefined class named String.</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And, all string variables are instances of the String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strings are </a:t>
            </a:r>
            <a:r>
              <a:rPr lang="en-IN" sz="1100" b="1" i="0" kern="1200" dirty="0">
                <a:solidFill>
                  <a:schemeClr val="tx1"/>
                </a:solidFill>
                <a:effectLst/>
                <a:latin typeface="Arial" panose="020B0604020202020204" pitchFamily="34" charset="0"/>
                <a:ea typeface="+mn-ea"/>
                <a:cs typeface="Arial" panose="020B0604020202020204" pitchFamily="34" charset="0"/>
              </a:rPr>
              <a:t>immutable</a:t>
            </a:r>
            <a:r>
              <a:rPr lang="en-IN" sz="1100" b="0" i="0" kern="1200" dirty="0">
                <a:solidFill>
                  <a:schemeClr val="tx1"/>
                </a:solidFill>
                <a:effectLst/>
                <a:latin typeface="Arial" panose="020B0604020202020204" pitchFamily="34" charset="0"/>
                <a:ea typeface="+mn-ea"/>
                <a:cs typeface="Arial" panose="020B0604020202020204" pitchFamily="34" charset="0"/>
              </a:rPr>
              <a:t>. This means, once we create a string, we cannot change that string.</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34</a:t>
            </a:fld>
            <a:endParaRPr lang="en-IN"/>
          </a:p>
        </p:txBody>
      </p:sp>
    </p:spTree>
    <p:extLst>
      <p:ext uri="{BB962C8B-B14F-4D97-AF65-F5344CB8AC3E}">
        <p14:creationId xmlns:p14="http://schemas.microsoft.com/office/powerpoint/2010/main" val="3295312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this Keyword</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this keyword is used to refer to the current object inside a method or a constructor. </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There are various situations where this keyword is commonly used.</a:t>
            </a:r>
          </a:p>
          <a:p>
            <a:pPr marL="457200" indent="-298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Using this for Ambiguity Variable Names</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it is not allowed to declare two or more variables having the same name inside a scope (class scope or method scope). However, instance variables and parameters may have the same name.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Using this in Constructor Overloading</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While working with constructor overloading , we might have to invoke one constructor from another constructor. In such a case, we cannot call the constructor explicitly. Instead, we have to use this keyword.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Passing this as an Argument</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can use this keyword to pass the current object as an argument to a method.</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35</a:t>
            </a:fld>
            <a:endParaRPr lang="en-IN"/>
          </a:p>
        </p:txBody>
      </p:sp>
    </p:spTree>
    <p:extLst>
      <p:ext uri="{BB962C8B-B14F-4D97-AF65-F5344CB8AC3E}">
        <p14:creationId xmlns:p14="http://schemas.microsoft.com/office/powerpoint/2010/main" val="2247090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final keyword</a:t>
            </a:r>
          </a:p>
          <a:p>
            <a:pPr marL="0" indent="0">
              <a:buFont typeface="Arial" panose="020B0604020202020204" pitchFamily="34" charset="0"/>
              <a:buNone/>
            </a:pPr>
            <a:br>
              <a:rPr lang="en-IN" sz="1100" dirty="0">
                <a:latin typeface="Arial" panose="020B0604020202020204" pitchFamily="34" charset="0"/>
                <a:cs typeface="Arial" panose="020B0604020202020204" pitchFamily="34" charset="0"/>
              </a:rPr>
            </a:br>
            <a:r>
              <a:rPr lang="en-IN" sz="1100" b="0" i="0" kern="1200" dirty="0">
                <a:solidFill>
                  <a:schemeClr val="tx1"/>
                </a:solidFill>
                <a:effectLst/>
                <a:latin typeface="Arial" panose="020B0604020202020204" pitchFamily="34" charset="0"/>
                <a:ea typeface="+mn-ea"/>
                <a:cs typeface="Arial" panose="020B0604020202020204" pitchFamily="34" charset="0"/>
              </a:rPr>
              <a:t>In Java, the final keyword is used to denote constants. It can be used with variables, methods, and classes.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Once any entity (variable, method or class) is declared final, it can be assigned only once. That is,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final variable cannot be reinitialized with another value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final method cannot be overridden</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final class cannot be extended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1. Java final Variable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we cannot change the value of a final variable.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100" b="1" i="0" kern="1200" dirty="0">
                <a:solidFill>
                  <a:schemeClr val="tx1"/>
                </a:solidFill>
                <a:effectLst/>
                <a:latin typeface="Arial" panose="020B0604020202020204" pitchFamily="34" charset="0"/>
                <a:ea typeface="+mn-ea"/>
                <a:cs typeface="Arial" panose="020B0604020202020204" pitchFamily="34" charset="0"/>
              </a:rPr>
              <a:t>2. Java final Method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the </a:t>
            </a:r>
            <a:r>
              <a:rPr lang="en-IN" sz="1100" dirty="0">
                <a:latin typeface="Arial" panose="020B0604020202020204" pitchFamily="34" charset="0"/>
                <a:cs typeface="Arial" panose="020B0604020202020204" pitchFamily="34" charset="0"/>
              </a:rPr>
              <a:t>final</a:t>
            </a:r>
            <a:r>
              <a:rPr lang="en-IN" sz="1100" b="0" i="0" kern="1200" dirty="0">
                <a:solidFill>
                  <a:schemeClr val="tx1"/>
                </a:solidFill>
                <a:effectLst/>
                <a:latin typeface="Arial" panose="020B0604020202020204" pitchFamily="34" charset="0"/>
                <a:ea typeface="+mn-ea"/>
                <a:cs typeface="Arial" panose="020B0604020202020204" pitchFamily="34" charset="0"/>
              </a:rPr>
              <a:t> method cannot be overridden by the child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3. Java final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the final class cannot be inherited by another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36</a:t>
            </a:fld>
            <a:endParaRPr lang="en-IN"/>
          </a:p>
        </p:txBody>
      </p:sp>
    </p:spTree>
    <p:extLst>
      <p:ext uri="{BB962C8B-B14F-4D97-AF65-F5344CB8AC3E}">
        <p14:creationId xmlns:p14="http://schemas.microsoft.com/office/powerpoint/2010/main" val="407643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dirty="0">
                <a:solidFill>
                  <a:srgbClr val="002060"/>
                </a:solidFill>
                <a:latin typeface="Arial"/>
                <a:cs typeface="Arial"/>
              </a:rPr>
              <a:t>Understanding OOP concepts through core Java</a:t>
            </a:r>
          </a:p>
          <a:p>
            <a:pPr marL="0" indent="0">
              <a:buFont typeface="Arial" panose="020B0604020202020204" pitchFamily="34" charset="0"/>
              <a:buNone/>
            </a:pPr>
            <a:endParaRPr lang="en-IN" dirty="0"/>
          </a:p>
          <a:p>
            <a:pPr marL="171450" indent="-171450">
              <a:buFont typeface="Arial" panose="020B0604020202020204" pitchFamily="34" charset="0"/>
              <a:buChar char="•"/>
            </a:pPr>
            <a:r>
              <a:rPr lang="en-IN" dirty="0"/>
              <a:t>Object-Oriented Programming is a paradigm that provides many concepts, such as inheritance, data binding, polymorphism, etc.</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Simula is considered the first object-oriented programming language. The programming paradigm where everything is represented as an object is known as a truly object-oriented programming language.</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Smalltalk is considered the first truly object-oriented programming language.</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The popular object-oriented languages are Java, C#, PHP, Python, C++, etc.</a:t>
            </a:r>
          </a:p>
          <a:p>
            <a:pPr marL="171450" indent="-171450">
              <a:buFont typeface="Arial" panose="020B0604020202020204" pitchFamily="34" charset="0"/>
              <a:buChar char="•"/>
            </a:pPr>
            <a:r>
              <a:rPr lang="en-IN" dirty="0"/>
              <a:t>The main aim of object-oriented programming is to implement real-world entities, for example, object, classes, abstraction, inheritance, polymorphism, etc.</a:t>
            </a:r>
          </a:p>
          <a:p>
            <a:pPr marL="171450" indent="-171450">
              <a:buFont typeface="Arial" panose="020B0604020202020204" pitchFamily="34" charset="0"/>
              <a:buChar char="•"/>
            </a:pPr>
            <a:r>
              <a:rPr lang="en-IN" dirty="0"/>
              <a:t>Object means a real-world entity such as a pen, chair, table, computer, watch, etc. Object-Oriented Programming is a methodology or paradigm to design a program using classes and objects. It simplifies software development and maintenance by providing some concepts: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Object</a:t>
            </a:r>
          </a:p>
          <a:p>
            <a:pPr marL="171450" indent="-171450">
              <a:buFont typeface="Arial" panose="020B0604020202020204" pitchFamily="34" charset="0"/>
              <a:buChar char="•"/>
            </a:pPr>
            <a:r>
              <a:rPr lang="en-IN" dirty="0"/>
              <a:t>Class</a:t>
            </a:r>
          </a:p>
          <a:p>
            <a:pPr marL="171450" indent="-171450">
              <a:buFont typeface="Arial" panose="020B0604020202020204" pitchFamily="34" charset="0"/>
              <a:buChar char="•"/>
            </a:pPr>
            <a:r>
              <a:rPr lang="en-IN" dirty="0"/>
              <a:t>Inheritance</a:t>
            </a:r>
          </a:p>
          <a:p>
            <a:pPr marL="171450" indent="-171450">
              <a:buFont typeface="Arial" panose="020B0604020202020204" pitchFamily="34" charset="0"/>
              <a:buChar char="•"/>
            </a:pPr>
            <a:r>
              <a:rPr lang="en-IN" dirty="0"/>
              <a:t>Polymorphism</a:t>
            </a:r>
          </a:p>
          <a:p>
            <a:pPr marL="171450" indent="-171450">
              <a:buFont typeface="Arial" panose="020B0604020202020204" pitchFamily="34" charset="0"/>
              <a:buChar char="•"/>
            </a:pPr>
            <a:r>
              <a:rPr lang="en-IN" dirty="0"/>
              <a:t>Abstraction</a:t>
            </a:r>
          </a:p>
          <a:p>
            <a:pPr marL="171450" indent="-171450">
              <a:buFont typeface="Arial" panose="020B0604020202020204" pitchFamily="34" charset="0"/>
              <a:buChar char="•"/>
            </a:pPr>
            <a:r>
              <a:rPr lang="en-IN" dirty="0"/>
              <a:t>Encapsulation</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References - https://www.javatpoint.com/java-oops-concepts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37</a:t>
            </a:fld>
            <a:endParaRPr lang="en-IN"/>
          </a:p>
        </p:txBody>
      </p:sp>
    </p:spTree>
    <p:extLst>
      <p:ext uri="{BB962C8B-B14F-4D97-AF65-F5344CB8AC3E}">
        <p14:creationId xmlns:p14="http://schemas.microsoft.com/office/powerpoint/2010/main" val="259188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Inheritance in Java is a mechanism in which one object acquires all the properties and </a:t>
            </a:r>
            <a:r>
              <a:rPr lang="en-IN" dirty="0" err="1"/>
              <a:t>behaviors</a:t>
            </a:r>
            <a:r>
              <a:rPr lang="en-IN" dirty="0"/>
              <a:t> of a parent object. It is an important part of OOPs (Object Oriented programming system).</a:t>
            </a:r>
          </a:p>
          <a:p>
            <a:pPr marL="171450" indent="-171450">
              <a:buFont typeface="Arial" panose="020B0604020202020204" pitchFamily="34" charset="0"/>
              <a:buChar char="•"/>
            </a:pPr>
            <a:endParaRPr lang="en-IN" dirty="0">
              <a:cs typeface="Calibri"/>
            </a:endParaRPr>
          </a:p>
          <a:p>
            <a:pPr marL="173736" indent="-173736">
              <a:buFont typeface="Arial" panose="020B0604020202020204" pitchFamily="34" charset="0"/>
              <a:buChar char="•"/>
            </a:pPr>
            <a:r>
              <a:rPr lang="en-IN" dirty="0"/>
              <a:t>Look at the example on the screen or imagine you have a bunch of different animals, like cats, dogs, and birds. In Java, inheritance is like a family tree for these animals. Think of a main "Animal" class as the grandparent, which has general traits like "eat" and "move". Then, you have more specific classes like "Cat" and "Dog" that are like parents, inheriting the traits from "Animal" but also adding their own, like "meow" or "bark".</a:t>
            </a:r>
            <a:endParaRPr lang="en-IN" dirty="0">
              <a:cs typeface="Calibri"/>
            </a:endParaRPr>
          </a:p>
          <a:p>
            <a:pPr marL="0" indent="-173736">
              <a:buFont typeface="Arial" panose="020B0604020202020204" pitchFamily="34" charset="0"/>
              <a:buChar char="•"/>
            </a:pPr>
            <a:endParaRPr lang="en-IN" dirty="0"/>
          </a:p>
          <a:p>
            <a:pPr marL="173736" indent="-173736">
              <a:buFont typeface="Arial" panose="020B0604020202020204" pitchFamily="34" charset="0"/>
              <a:buChar char="•"/>
            </a:pPr>
            <a:r>
              <a:rPr lang="en-IN" dirty="0"/>
              <a:t>This helps save time and makes code neat. You don't need to rewrite "eat" and "move" for each animal; they already got it from the main "Animal" class. If you want to create a new animal, like a "Bird", you can make a new class that also inherits from "Animal". This way, the "Bird" gets all the basic traits automatically.</a:t>
            </a:r>
            <a:endParaRPr lang="en-IN" dirty="0">
              <a:cs typeface="Calibri"/>
            </a:endParaRPr>
          </a:p>
          <a:p>
            <a:pPr marL="0" indent="-173736">
              <a:buFont typeface="Arial" panose="020B0604020202020204" pitchFamily="34" charset="0"/>
              <a:buChar char="•"/>
            </a:pPr>
            <a:endParaRPr lang="en-IN" dirty="0"/>
          </a:p>
          <a:p>
            <a:pPr marL="0" indent="-173736">
              <a:buFont typeface="Arial" panose="020B0604020202020204" pitchFamily="34" charset="0"/>
              <a:buChar char="•"/>
            </a:pPr>
            <a:r>
              <a:rPr lang="en-IN" dirty="0"/>
              <a:t>So, Java inheritance is like passing down traits from a family tree. It helps organize code and makes it easy to create new things that share similarities with existing things.</a:t>
            </a:r>
            <a:endParaRPr lang="en-IN" dirty="0">
              <a:cs typeface="Calibri"/>
            </a:endParaRPr>
          </a:p>
          <a:p>
            <a:pPr marL="171450" indent="-173736">
              <a:buFont typeface="Arial" panose="020B0604020202020204" pitchFamily="34" charset="0"/>
              <a:buChar char="•"/>
            </a:pPr>
            <a:endParaRPr lang="en-IN" dirty="0"/>
          </a:p>
          <a:p>
            <a:pPr marL="171450" indent="-173736">
              <a:buFont typeface="Arial" panose="020B0604020202020204" pitchFamily="34" charset="0"/>
              <a:buChar char="•"/>
            </a:pPr>
            <a:r>
              <a:rPr lang="en-IN" dirty="0"/>
              <a:t>The idea behind inheritance in Java is that you can create new classes that are built upon existing classes. When you inherit from an existing class, you can reuse methods and fields of the parent class. Moreover, you can add new methods and fields in your current class also.</a:t>
            </a:r>
            <a:endParaRPr lang="en-IN" dirty="0">
              <a:cs typeface="Calibri"/>
            </a:endParaRP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38</a:t>
            </a:fld>
            <a:endParaRPr lang="en-IN"/>
          </a:p>
        </p:txBody>
      </p:sp>
    </p:spTree>
    <p:extLst>
      <p:ext uri="{BB962C8B-B14F-4D97-AF65-F5344CB8AC3E}">
        <p14:creationId xmlns:p14="http://schemas.microsoft.com/office/powerpoint/2010/main" val="3472052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Lets a new class adopt the properties of another. </a:t>
            </a:r>
          </a:p>
          <a:p>
            <a:pPr marL="0" indent="0">
              <a:buFont typeface="Arial" panose="020B0604020202020204" pitchFamily="34" charset="0"/>
              <a:buNone/>
            </a:pPr>
            <a:endParaRPr lang="en-IN" dirty="0"/>
          </a:p>
          <a:p>
            <a:pPr marL="171450" indent="-171450">
              <a:buFont typeface="Arial" panose="020B0604020202020204" pitchFamily="34" charset="0"/>
              <a:buChar char="•"/>
            </a:pPr>
            <a:r>
              <a:rPr lang="en-IN" dirty="0"/>
              <a:t> Inheriting class is called a subclass or a child class. </a:t>
            </a:r>
          </a:p>
          <a:p>
            <a:pPr marL="171450" indent="-171450">
              <a:buFont typeface="Arial" panose="020B0604020202020204" pitchFamily="34" charset="0"/>
              <a:buChar char="•"/>
            </a:pPr>
            <a:r>
              <a:rPr lang="en-IN" dirty="0"/>
              <a:t> The original class is often called the parent. </a:t>
            </a:r>
          </a:p>
          <a:p>
            <a:pPr marL="171450" indent="-171450">
              <a:buFont typeface="Arial" panose="020B0604020202020204" pitchFamily="34" charset="0"/>
              <a:buChar char="•"/>
            </a:pPr>
            <a:r>
              <a:rPr lang="en-IN" dirty="0"/>
              <a:t> Keyword extends is used to define a new class that inherits properties from an old class.</a:t>
            </a:r>
          </a:p>
        </p:txBody>
      </p:sp>
      <p:sp>
        <p:nvSpPr>
          <p:cNvPr id="4" name="Slide Number Placeholder 3"/>
          <p:cNvSpPr>
            <a:spLocks noGrp="1"/>
          </p:cNvSpPr>
          <p:nvPr>
            <p:ph type="sldNum" sz="quarter" idx="10"/>
          </p:nvPr>
        </p:nvSpPr>
        <p:spPr/>
        <p:txBody>
          <a:bodyPr/>
          <a:lstStyle/>
          <a:p>
            <a:fld id="{385629A1-CBF1-44DE-A853-F57DCAC652F5}" type="slidenum">
              <a:rPr lang="en-IN" smtClean="0"/>
              <a:pPr/>
              <a:t>39</a:t>
            </a:fld>
            <a:endParaRPr lang="en-IN"/>
          </a:p>
        </p:txBody>
      </p:sp>
    </p:spTree>
    <p:extLst>
      <p:ext uri="{BB962C8B-B14F-4D97-AF65-F5344CB8AC3E}">
        <p14:creationId xmlns:p14="http://schemas.microsoft.com/office/powerpoint/2010/main" val="2536892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173736">
              <a:buFont typeface="Arial" panose="020B0604020202020204" pitchFamily="34" charset="0"/>
              <a:buChar char="•"/>
            </a:pPr>
            <a:r>
              <a:rPr lang="en-US" dirty="0"/>
              <a:t>Students, I am sure that many of you use Android mobile phones.</a:t>
            </a:r>
            <a:endParaRPr lang="en-US" sz="1200" b="0" i="0" kern="1200" dirty="0">
              <a:solidFill>
                <a:schemeClr val="tx1"/>
              </a:solidFill>
              <a:effectLst/>
              <a:latin typeface="+mn-lt"/>
              <a:ea typeface="+mn-ea"/>
              <a:cs typeface="+mn-cs"/>
            </a:endParaRPr>
          </a:p>
          <a:p>
            <a:pPr marL="0" indent="-173736">
              <a:buFont typeface="Arial" panose="020B0604020202020204" pitchFamily="34" charset="0"/>
              <a:buChar char="•"/>
            </a:pPr>
            <a:endParaRPr lang="en-US" sz="1200" b="0" i="0" kern="1200" dirty="0">
              <a:solidFill>
                <a:schemeClr val="tx1"/>
              </a:solidFill>
              <a:effectLst/>
              <a:latin typeface="+mn-lt"/>
              <a:ea typeface="Calibri"/>
              <a:cs typeface="Calibri"/>
            </a:endParaRPr>
          </a:p>
          <a:p>
            <a:pPr marL="0" indent="-173736">
              <a:buFont typeface="Arial" panose="020B0604020202020204" pitchFamily="34" charset="0"/>
              <a:buChar char="•"/>
            </a:pPr>
            <a:r>
              <a:rPr lang="en-US" dirty="0">
                <a:ea typeface="Calibri"/>
                <a:cs typeface="Calibri"/>
              </a:rPr>
              <a:t>some of you might have played Minecraft or have you used LibreOffice to develop your reports presentations and even spreadsheets.</a:t>
            </a:r>
          </a:p>
          <a:p>
            <a:pPr marL="0" indent="-173736">
              <a:buFont typeface="Arial" panose="020B0604020202020204" pitchFamily="34" charset="0"/>
              <a:buChar char="•"/>
            </a:pPr>
            <a:endParaRPr lang="en-US" dirty="0">
              <a:ea typeface="Calibri"/>
              <a:cs typeface="Calibri"/>
            </a:endParaRPr>
          </a:p>
          <a:p>
            <a:pPr marL="0" indent="-173736">
              <a:buFont typeface="Arial" panose="020B0604020202020204" pitchFamily="34" charset="0"/>
              <a:buChar char="•"/>
            </a:pPr>
            <a:r>
              <a:rPr lang="en-US" dirty="0">
                <a:ea typeface="Calibri"/>
                <a:cs typeface="Calibri"/>
              </a:rPr>
              <a:t>common element in all the mentioned software is Java.</a:t>
            </a:r>
          </a:p>
          <a:p>
            <a:endParaRPr lang="en-US" dirty="0"/>
          </a:p>
          <a:p>
            <a:pPr marL="0" indent="-173736" algn="just">
              <a:buFont typeface="Arial" panose="020B0604020202020204" pitchFamily="34" charset="0"/>
              <a:buChar char="•"/>
            </a:pPr>
            <a:r>
              <a:rPr lang="en-US" dirty="0">
                <a:hlinkClick r:id="rId3"/>
              </a:rPr>
              <a:t>https://www.freepngimg.com/thumb/android/58538-development-android-software-free-hd-image.png</a:t>
            </a:r>
            <a:endParaRPr lang="en-US" dirty="0">
              <a:ea typeface="Calibri"/>
              <a:cs typeface="Calibri"/>
              <a:hlinkClick r:id="rId3"/>
            </a:endParaRPr>
          </a:p>
          <a:p>
            <a:pPr marL="0" indent="-173736" algn="just">
              <a:buFont typeface="Arial" panose="020B0604020202020204" pitchFamily="34" charset="0"/>
              <a:buChar char="•"/>
            </a:pPr>
            <a:endParaRPr lang="en-US" sz="1200" b="0" i="0" kern="1200" dirty="0">
              <a:solidFill>
                <a:schemeClr val="tx1"/>
              </a:solidFill>
              <a:effectLst/>
              <a:latin typeface="+mn-lt"/>
              <a:ea typeface="Calibri"/>
              <a:cs typeface="Calibri"/>
            </a:endParaRPr>
          </a:p>
          <a:p>
            <a:pPr marL="0" indent="-173736" algn="just">
              <a:buFont typeface="Arial" panose="020B0604020202020204" pitchFamily="34" charset="0"/>
              <a:buChar char="•"/>
            </a:pPr>
            <a:r>
              <a:rPr lang="en-US" dirty="0">
                <a:hlinkClick r:id="rId4"/>
              </a:rPr>
              <a:t>https://1000marken.net/wp-content/uploads/2021/01/Minecraft-Symbol.png</a:t>
            </a:r>
            <a:endParaRPr lang="en-US" dirty="0">
              <a:ea typeface="Calibri"/>
              <a:cs typeface="Calibri"/>
              <a:hlinkClick r:id="rId4"/>
            </a:endParaRPr>
          </a:p>
          <a:p>
            <a:pPr marL="0" indent="-173736" algn="just">
              <a:buFont typeface="Arial" panose="020B0604020202020204" pitchFamily="34" charset="0"/>
              <a:buChar char="•"/>
            </a:pPr>
            <a:endParaRPr lang="en-US" dirty="0">
              <a:solidFill>
                <a:srgbClr val="000000"/>
              </a:solidFill>
              <a:latin typeface="Calibri"/>
              <a:ea typeface="Calibri"/>
              <a:cs typeface="Calibri"/>
            </a:endParaRPr>
          </a:p>
          <a:p>
            <a:pPr marL="0" indent="-173736" algn="just">
              <a:buFont typeface="Arial" panose="020B0604020202020204" pitchFamily="34" charset="0"/>
              <a:buChar char="•"/>
            </a:pPr>
            <a:endParaRPr lang="en-US" dirty="0">
              <a:solidFill>
                <a:srgbClr val="000000"/>
              </a:solidFill>
              <a:latin typeface="Calibri"/>
              <a:ea typeface="Calibri"/>
              <a:cs typeface="Calibri"/>
            </a:endParaRPr>
          </a:p>
          <a:p>
            <a:pPr marL="0" indent="-173355">
              <a:buFont typeface="Arial" panose="020B0604020202020204" pitchFamily="34" charset="0"/>
              <a:buChar char="•"/>
            </a:pPr>
            <a:r>
              <a:rPr lang="en-US" dirty="0">
                <a:hlinkClick r:id="rId5"/>
              </a:rPr>
              <a:t>th (397×265) (bing.com)</a:t>
            </a:r>
            <a:endParaRPr lang="en-US">
              <a:latin typeface="Calibri"/>
              <a:ea typeface="Calibri"/>
              <a:cs typeface="Calibri"/>
            </a:endParaRPr>
          </a:p>
        </p:txBody>
      </p:sp>
      <p:sp>
        <p:nvSpPr>
          <p:cNvPr id="4" name="Slide Number Placeholder 3"/>
          <p:cNvSpPr>
            <a:spLocks noGrp="1"/>
          </p:cNvSpPr>
          <p:nvPr>
            <p:ph type="sldNum" sz="quarter" idx="10"/>
          </p:nvPr>
        </p:nvSpPr>
        <p:spPr/>
        <p:txBody>
          <a:bodyPr/>
          <a:lstStyle/>
          <a:p>
            <a:fld id="{0AFA3702-3841-46FF-8EB6-504F7524F6D7}" type="slidenum">
              <a:rPr lang="en-IN" smtClean="0"/>
              <a:t>4</a:t>
            </a:fld>
            <a:endParaRPr lang="en-IN"/>
          </a:p>
        </p:txBody>
      </p:sp>
    </p:spTree>
    <p:extLst>
      <p:ext uri="{BB962C8B-B14F-4D97-AF65-F5344CB8AC3E}">
        <p14:creationId xmlns:p14="http://schemas.microsoft.com/office/powerpoint/2010/main" val="571525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The different types of inheritance which are supported by Java. </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1. Single Inheritance: In single inheritance, subclasses inherit the features of one superclass.</a:t>
            </a:r>
          </a:p>
          <a:p>
            <a:pPr marL="0" indent="0">
              <a:buFont typeface="Arial" panose="020B0604020202020204" pitchFamily="34" charset="0"/>
              <a:buNone/>
            </a:pPr>
            <a:r>
              <a:rPr lang="en-IN" dirty="0"/>
              <a:t>2. Multilevel Inheritance: In Multilevel Inheritance, a derived class will be inheriting a base class and as well as the derived class also act as the base class to other class.</a:t>
            </a:r>
          </a:p>
          <a:p>
            <a:pPr marL="0" indent="0">
              <a:buFont typeface="Arial" panose="020B0604020202020204" pitchFamily="34" charset="0"/>
              <a:buNone/>
            </a:pPr>
            <a:r>
              <a:rPr lang="en-IN" dirty="0"/>
              <a:t>3. Hierarchical Inheritance: In Hierarchical Inheritance, one class serves as a superclass (base class) for more than one subclass.</a:t>
            </a:r>
          </a:p>
          <a:p>
            <a:pPr marL="0" indent="0">
              <a:buFont typeface="Arial" panose="020B0604020202020204" pitchFamily="34" charset="0"/>
              <a:buNone/>
            </a:pPr>
            <a:r>
              <a:rPr lang="en-IN" dirty="0"/>
              <a:t>4. Multiple Inheritance (Through Interfaces): In Multiple inheritances, one class can have more than one superclass and inherit features from all parent classes. Please note that Java does not support multiple inheritances with classes. In java, we can achieve multiple inheritances only through Interfaces.</a:t>
            </a:r>
          </a:p>
          <a:p>
            <a:pPr marL="0" indent="0">
              <a:buFont typeface="Arial" panose="020B0604020202020204" pitchFamily="34" charset="0"/>
              <a:buNone/>
            </a:pPr>
            <a:r>
              <a:rPr lang="en-IN" dirty="0"/>
              <a:t>5. Hybrid Inheritance(Through Interfaces): It is a mix of two or more of the above types of inheritance. Since java doesn’t support multiple inheritances with classes, hybrid inheritance is also not possible with classes. In java, we can achieve hybrid inheritance only through Interfaces.</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References - https://www.geeksforgeeks.org/inheritance-in-java</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40</a:t>
            </a:fld>
            <a:endParaRPr lang="en-IN"/>
          </a:p>
        </p:txBody>
      </p:sp>
    </p:spTree>
    <p:extLst>
      <p:ext uri="{BB962C8B-B14F-4D97-AF65-F5344CB8AC3E}">
        <p14:creationId xmlns:p14="http://schemas.microsoft.com/office/powerpoint/2010/main" val="3942736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Inheritance</a:t>
            </a:r>
          </a:p>
          <a:p>
            <a:pPr marL="0" indent="0">
              <a:buFont typeface="Arial" panose="020B0604020202020204" pitchFamily="34" charset="0"/>
              <a:buNone/>
            </a:pPr>
            <a:br>
              <a:rPr lang="en-IN" sz="1100" dirty="0">
                <a:latin typeface="Arial" panose="020B0604020202020204" pitchFamily="34" charset="0"/>
                <a:cs typeface="Arial" panose="020B0604020202020204" pitchFamily="34" charset="0"/>
              </a:rPr>
            </a:br>
            <a:r>
              <a:rPr lang="en-IN" sz="1100" b="0" i="0" kern="1200" dirty="0">
                <a:solidFill>
                  <a:schemeClr val="tx1"/>
                </a:solidFill>
                <a:effectLst/>
                <a:latin typeface="Arial" panose="020B0604020202020204" pitchFamily="34" charset="0"/>
                <a:ea typeface="+mn-ea"/>
                <a:cs typeface="Arial" panose="020B0604020202020204" pitchFamily="34" charset="0"/>
              </a:rPr>
              <a:t>Inheritance is one of the key features of OOP that allows us to create a new class from an existing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new class that is created is known as </a:t>
            </a:r>
            <a:r>
              <a:rPr lang="en-IN" sz="1100" b="1" i="0" kern="1200" dirty="0">
                <a:solidFill>
                  <a:schemeClr val="tx1"/>
                </a:solidFill>
                <a:effectLst/>
                <a:latin typeface="Arial" panose="020B0604020202020204" pitchFamily="34" charset="0"/>
                <a:ea typeface="+mn-ea"/>
                <a:cs typeface="Arial" panose="020B0604020202020204" pitchFamily="34" charset="0"/>
              </a:rPr>
              <a:t>subclass</a:t>
            </a:r>
            <a:r>
              <a:rPr lang="en-IN" sz="1100" b="0" i="0" kern="1200" dirty="0">
                <a:solidFill>
                  <a:schemeClr val="tx1"/>
                </a:solidFill>
                <a:effectLst/>
                <a:latin typeface="Arial" panose="020B0604020202020204" pitchFamily="34" charset="0"/>
                <a:ea typeface="+mn-ea"/>
                <a:cs typeface="Arial" panose="020B0604020202020204" pitchFamily="34" charset="0"/>
              </a:rPr>
              <a:t> (child or derived class) and the existing class from where the child class is derived is known as </a:t>
            </a:r>
            <a:r>
              <a:rPr lang="en-IN" sz="1100" b="1" i="0" kern="1200" dirty="0">
                <a:solidFill>
                  <a:schemeClr val="tx1"/>
                </a:solidFill>
                <a:effectLst/>
                <a:latin typeface="Arial" panose="020B0604020202020204" pitchFamily="34" charset="0"/>
                <a:ea typeface="+mn-ea"/>
                <a:cs typeface="Arial" panose="020B0604020202020204" pitchFamily="34" charset="0"/>
              </a:rPr>
              <a:t>superclass</a:t>
            </a:r>
            <a:r>
              <a:rPr lang="en-IN" sz="1100" b="0" i="0" kern="1200" dirty="0">
                <a:solidFill>
                  <a:schemeClr val="tx1"/>
                </a:solidFill>
                <a:effectLst/>
                <a:latin typeface="Arial" panose="020B0604020202020204" pitchFamily="34" charset="0"/>
                <a:ea typeface="+mn-ea"/>
                <a:cs typeface="Arial" panose="020B0604020202020204" pitchFamily="34" charset="0"/>
              </a:rPr>
              <a:t> (parent or base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extends keyword is used to perform inheritance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Types of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There are five types of inheritance.</a:t>
            </a:r>
          </a:p>
          <a:p>
            <a:pPr marL="457200" indent="-298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1. Single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single inheritance, a single subclass extends from a single superclass.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2. Multilevel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multilevel inheritance, a subclass extends from a superclass and then the same subclass acts as a superclass for another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3. Hierarchical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hierarchical inheritance, multiple subclasses extend from a single superclass.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4. Multiple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multiple inheritance, a single subclass extends from multiple </a:t>
            </a:r>
            <a:r>
              <a:rPr lang="en-IN" sz="1100" b="0" i="0" kern="1200" dirty="0" err="1">
                <a:solidFill>
                  <a:schemeClr val="tx1"/>
                </a:solidFill>
                <a:effectLst/>
                <a:latin typeface="Arial" panose="020B0604020202020204" pitchFamily="34" charset="0"/>
                <a:ea typeface="+mn-ea"/>
                <a:cs typeface="Arial" panose="020B0604020202020204" pitchFamily="34" charset="0"/>
              </a:rPr>
              <a:t>superclasses</a:t>
            </a:r>
            <a:r>
              <a:rPr lang="en-IN" sz="1100" b="0" i="0" kern="1200" dirty="0">
                <a:solidFill>
                  <a:schemeClr val="tx1"/>
                </a:solidFill>
                <a:effectLst/>
                <a:latin typeface="Arial" panose="020B0604020202020204" pitchFamily="34" charset="0"/>
                <a:ea typeface="+mn-ea"/>
                <a:cs typeface="Arial" panose="020B0604020202020204" pitchFamily="34" charset="0"/>
              </a:rPr>
              <a:t>.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5. Hybrid Inheritance</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Hybrid inheritance is a combination of two or more types of inheritance.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100" dirty="0">
                <a:latin typeface="Arial" pitchFamily="34" charset="0"/>
                <a:ea typeface="+mn-lt"/>
                <a:cs typeface="Arial" pitchFamily="34" charset="0"/>
              </a:rPr>
              <a:t>Java does not support multiple inheritance</a:t>
            </a:r>
          </a:p>
          <a:p>
            <a:pPr marL="158750" inden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41</a:t>
            </a:fld>
            <a:endParaRPr lang="en-IN"/>
          </a:p>
        </p:txBody>
      </p:sp>
    </p:spTree>
    <p:extLst>
      <p:ext uri="{BB962C8B-B14F-4D97-AF65-F5344CB8AC3E}">
        <p14:creationId xmlns:p14="http://schemas.microsoft.com/office/powerpoint/2010/main" val="167350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super</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a:t>
            </a:r>
            <a:r>
              <a:rPr lang="en-IN" sz="1100" dirty="0">
                <a:latin typeface="Arial" panose="020B0604020202020204" pitchFamily="34" charset="0"/>
                <a:cs typeface="Arial" panose="020B0604020202020204" pitchFamily="34" charset="0"/>
              </a:rPr>
              <a:t>super</a:t>
            </a:r>
            <a:r>
              <a:rPr lang="en-IN" sz="1100" b="0" i="0" kern="1200" dirty="0">
                <a:solidFill>
                  <a:schemeClr val="tx1"/>
                </a:solidFill>
                <a:effectLst/>
                <a:latin typeface="Arial" panose="020B0604020202020204" pitchFamily="34" charset="0"/>
                <a:ea typeface="+mn-ea"/>
                <a:cs typeface="Arial" panose="020B0604020202020204" pitchFamily="34" charset="0"/>
              </a:rPr>
              <a:t> keyword in Java is used in subclasses to access superclass members (attributes, constructors and methods).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Uses of super keyword</a:t>
            </a:r>
          </a:p>
          <a:p>
            <a:pPr marL="228600" indent="-22860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To call methods of the superclass that is overridden in the subclass.</a:t>
            </a:r>
          </a:p>
          <a:p>
            <a:pPr marL="228600" indent="-22860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To access attributes (fields) of the superclass if both superclass and subclass have attributes with the same name.</a:t>
            </a:r>
          </a:p>
          <a:p>
            <a:pPr marL="228600" indent="-22860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To explicitly call superclass no-</a:t>
            </a:r>
            <a:r>
              <a:rPr lang="en-IN" sz="1100" b="0" i="0" kern="1200" dirty="0" err="1">
                <a:solidFill>
                  <a:schemeClr val="tx1"/>
                </a:solidFill>
                <a:effectLst/>
                <a:latin typeface="Arial" panose="020B0604020202020204" pitchFamily="34" charset="0"/>
                <a:ea typeface="+mn-ea"/>
                <a:cs typeface="Arial" panose="020B0604020202020204" pitchFamily="34" charset="0"/>
              </a:rPr>
              <a:t>arg</a:t>
            </a:r>
            <a:r>
              <a:rPr lang="en-IN" sz="1100" b="0" i="0" kern="1200" dirty="0">
                <a:solidFill>
                  <a:schemeClr val="tx1"/>
                </a:solidFill>
                <a:effectLst/>
                <a:latin typeface="Arial" panose="020B0604020202020204" pitchFamily="34" charset="0"/>
                <a:ea typeface="+mn-ea"/>
                <a:cs typeface="Arial" panose="020B0604020202020204" pitchFamily="34" charset="0"/>
              </a:rPr>
              <a:t> (default) or parameterized constructor from the subclass constructor.</a:t>
            </a:r>
          </a:p>
          <a:p>
            <a:pPr marL="228600" indent="-22860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Let’s understand each of these uses.</a:t>
            </a:r>
          </a:p>
          <a:p>
            <a:pPr marL="457200" indent="-298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1. Access Overridden Methods of the superclass</a:t>
            </a:r>
          </a:p>
          <a:p>
            <a:pPr marL="457200"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methods with the same name are defined in both superclass and subclass, the method in the subclass overrides the method in the superclass. </a:t>
            </a:r>
          </a:p>
          <a:p>
            <a:pPr marL="457200" indent="-298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2. Access Attributes of the Superclass</a:t>
            </a:r>
          </a:p>
          <a:p>
            <a:pPr marL="457200"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superclass and subclass can have attributes with the same name. We use the super keyword to access the attribute of the superclass.</a:t>
            </a:r>
          </a:p>
          <a:p>
            <a:pPr marL="457200" indent="-298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3. Use of super() to access superclass constructor</a:t>
            </a:r>
          </a:p>
          <a:p>
            <a:pPr marL="457200"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As we know, when an object of a class is created, its default constructor is automatically called.</a:t>
            </a:r>
          </a:p>
          <a:p>
            <a:pPr marL="457200"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To explicitly call the superclass constructor from the subclass constructor, we use super(). It's a special form of the super keyword.</a:t>
            </a:r>
          </a:p>
          <a:p>
            <a:pPr marL="457200" indent="-173736">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super() can be used only inside the subclass constructor and must be the first statement.</a:t>
            </a:r>
          </a:p>
          <a:p>
            <a:pPr marL="15875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457200" indent="-298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42</a:t>
            </a:fld>
            <a:endParaRPr lang="en-IN"/>
          </a:p>
        </p:txBody>
      </p:sp>
    </p:spTree>
    <p:extLst>
      <p:ext uri="{BB962C8B-B14F-4D97-AF65-F5344CB8AC3E}">
        <p14:creationId xmlns:p14="http://schemas.microsoft.com/office/powerpoint/2010/main" val="33593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see how inheritance work in real-time.</a:t>
            </a:r>
          </a:p>
          <a:p>
            <a:pPr marL="158750" indent="0">
              <a:buNone/>
            </a:pPr>
            <a:endParaRPr lang="en-US" dirty="0"/>
          </a:p>
          <a:p>
            <a:pPr marL="158750" indent="0">
              <a:buNone/>
            </a:pPr>
            <a:r>
              <a:rPr lang="en-US" dirty="0"/>
              <a:t>*****************Trainer will explain inheritance concepts by creating classes and inheriting them. This includes single, multilevel, hierarchal and hybrid inheritance.*************** </a:t>
            </a:r>
          </a:p>
          <a:p>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43</a:t>
            </a:fld>
            <a:endParaRPr lang="en-IN"/>
          </a:p>
        </p:txBody>
      </p:sp>
    </p:spTree>
    <p:extLst>
      <p:ext uri="{BB962C8B-B14F-4D97-AF65-F5344CB8AC3E}">
        <p14:creationId xmlns:p14="http://schemas.microsoft.com/office/powerpoint/2010/main" val="3969559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Allows programmers to use the same word in Java to mean different things in different contexts.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One form of polymorphism is method overloading.</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The other form is method overriding.</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Polymorphism in Java is a concept by which we can perform a single action in different ways. Polymorphism is derived from 2 Greek words: poly and morphs. The word "poly" means many and "morphs" means forms. So polymorphism means many forms.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There are two types of polymorphism in Java: compile-time polymorphism and runtime polymorphism. We can perform polymorphism in java by method overloading and method overriding.</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If you overload a static method in Java, it is the example of compile time polymorphism.</a:t>
            </a:r>
          </a:p>
          <a:p>
            <a:pPr marL="0" indent="0">
              <a:buFont typeface="Arial" panose="020B0604020202020204" pitchFamily="34" charset="0"/>
              <a:buNone/>
            </a:pPr>
            <a:endParaRPr lang="en-IN" dirty="0"/>
          </a:p>
          <a:p>
            <a:pPr marL="0" indent="0">
              <a:buFont typeface="Arial" panose="020B0604020202020204" pitchFamily="34" charset="0"/>
              <a:buNone/>
            </a:pPr>
            <a:r>
              <a:rPr lang="en-IN" dirty="0"/>
              <a:t>References - https://www.javatpoint.com/runtime-polymorphism-in-java</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44</a:t>
            </a:fld>
            <a:endParaRPr lang="en-IN"/>
          </a:p>
        </p:txBody>
      </p:sp>
    </p:spTree>
    <p:extLst>
      <p:ext uri="{BB962C8B-B14F-4D97-AF65-F5344CB8AC3E}">
        <p14:creationId xmlns:p14="http://schemas.microsoft.com/office/powerpoint/2010/main" val="2834767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173736" algn="l">
              <a:buFont typeface="Arial" pitchFamily="34" charset="0"/>
              <a:buChar char="•"/>
            </a:pPr>
            <a:r>
              <a:rPr lang="en-IN" sz="1100" dirty="0"/>
              <a:t>We might create a class called “</a:t>
            </a:r>
            <a:r>
              <a:rPr lang="en-IN" sz="1100" b="1" dirty="0"/>
              <a:t>horse</a:t>
            </a:r>
            <a:r>
              <a:rPr lang="en-IN" sz="1100" dirty="0"/>
              <a:t>” by extending the “</a:t>
            </a:r>
            <a:r>
              <a:rPr lang="en-IN" sz="1100" b="1" dirty="0"/>
              <a:t>animal</a:t>
            </a:r>
            <a:r>
              <a:rPr lang="en-IN" sz="1100" dirty="0"/>
              <a:t>” class. </a:t>
            </a:r>
          </a:p>
          <a:p>
            <a:pPr marL="0" indent="-173736" algn="l">
              <a:buFont typeface="Arial" pitchFamily="34" charset="0"/>
              <a:buChar char="•"/>
            </a:pPr>
            <a:endParaRPr lang="en-IN" sz="1100" dirty="0"/>
          </a:p>
          <a:p>
            <a:pPr marL="0" indent="-173736" algn="l">
              <a:buFont typeface="Arial" pitchFamily="34" charset="0"/>
              <a:buChar char="•"/>
            </a:pPr>
            <a:r>
              <a:rPr lang="en-IN" sz="1100" dirty="0"/>
              <a:t> That class might also implement the “</a:t>
            </a:r>
            <a:r>
              <a:rPr lang="en-IN" sz="1100" b="1" dirty="0"/>
              <a:t>professional racing</a:t>
            </a:r>
            <a:r>
              <a:rPr lang="en-IN" sz="1100" dirty="0"/>
              <a:t>” class. </a:t>
            </a:r>
          </a:p>
          <a:p>
            <a:pPr marL="0" indent="-173736" algn="l">
              <a:buFont typeface="Arial" pitchFamily="34" charset="0"/>
              <a:buChar char="•"/>
            </a:pPr>
            <a:endParaRPr lang="en-IN" sz="1100" dirty="0"/>
          </a:p>
          <a:p>
            <a:pPr marL="0" indent="-173736" algn="l">
              <a:buFont typeface="Arial" pitchFamily="34" charset="0"/>
              <a:buChar char="•"/>
            </a:pPr>
            <a:r>
              <a:rPr lang="en-IN" sz="1100" dirty="0"/>
              <a:t> The “</a:t>
            </a:r>
            <a:r>
              <a:rPr lang="en-IN" sz="1100" b="1" dirty="0"/>
              <a:t>horse</a:t>
            </a:r>
            <a:r>
              <a:rPr lang="en-IN" sz="1100" dirty="0"/>
              <a:t>” class is “</a:t>
            </a:r>
            <a:r>
              <a:rPr lang="en-IN" sz="1100" b="1" dirty="0"/>
              <a:t>polymorphic</a:t>
            </a:r>
            <a:r>
              <a:rPr lang="en-IN" sz="1100" dirty="0"/>
              <a:t>,” since it inherits attributes of both the “</a:t>
            </a:r>
            <a:r>
              <a:rPr lang="en-IN" sz="1100" b="1" dirty="0"/>
              <a:t>animal</a:t>
            </a:r>
            <a:r>
              <a:rPr lang="en-IN" sz="1100" dirty="0"/>
              <a:t>” and “</a:t>
            </a:r>
            <a:r>
              <a:rPr lang="en-IN" sz="1100" b="1" dirty="0"/>
              <a:t>professional racing</a:t>
            </a:r>
            <a:r>
              <a:rPr lang="en-IN" sz="1100" dirty="0"/>
              <a:t>” class.</a:t>
            </a:r>
            <a:endParaRPr lang="en-US" sz="1100"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45</a:t>
            </a:fld>
            <a:endParaRPr lang="en-IN"/>
          </a:p>
        </p:txBody>
      </p:sp>
    </p:spTree>
    <p:extLst>
      <p:ext uri="{BB962C8B-B14F-4D97-AF65-F5344CB8AC3E}">
        <p14:creationId xmlns:p14="http://schemas.microsoft.com/office/powerpoint/2010/main" val="2746461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Polymorphism</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Polymorphism is an important concept of object-oriented programming. It simply means more than one form.</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That is, the same entity (method or operator or object) can perform different operations in different scenarios.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Polymorphism allows us to create consistent code. </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We can achieve polymorphism in Java using the following ways:</a:t>
            </a:r>
          </a:p>
          <a:p>
            <a:pPr marL="0" indent="0">
              <a:buFont typeface="Arial" panose="020B0604020202020204" pitchFamily="34" charse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228600" indent="-228600">
              <a:buFont typeface="+mj-lt"/>
              <a:buAutoNum type="arabicPeriod"/>
            </a:pPr>
            <a:r>
              <a:rPr lang="en-IN" sz="1100" b="0" i="0" kern="1200" dirty="0">
                <a:solidFill>
                  <a:schemeClr val="tx1"/>
                </a:solidFill>
                <a:effectLst/>
                <a:latin typeface="Arial" panose="020B0604020202020204" pitchFamily="34" charset="0"/>
                <a:ea typeface="+mn-ea"/>
                <a:cs typeface="Arial" panose="020B0604020202020204" pitchFamily="34" charset="0"/>
              </a:rPr>
              <a:t>Method Overriding</a:t>
            </a:r>
          </a:p>
          <a:p>
            <a:pPr marL="228600" indent="-228600">
              <a:buFont typeface="+mj-lt"/>
              <a:buAutoNum type="arabicPeriod"/>
            </a:pPr>
            <a:r>
              <a:rPr lang="en-IN" sz="1100" b="0" i="0" kern="1200" dirty="0">
                <a:solidFill>
                  <a:schemeClr val="tx1"/>
                </a:solidFill>
                <a:effectLst/>
                <a:latin typeface="Arial" panose="020B0604020202020204" pitchFamily="34" charset="0"/>
                <a:ea typeface="+mn-ea"/>
                <a:cs typeface="Arial" panose="020B0604020202020204" pitchFamily="34" charset="0"/>
              </a:rPr>
              <a:t>Method Overloading</a:t>
            </a:r>
          </a:p>
          <a:p>
            <a:pPr marL="0" indent="0">
              <a:buFont typeface="+mj-lt"/>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method that is called is determined during the execution of the program. Hence, method overriding is a </a:t>
            </a:r>
            <a:r>
              <a:rPr lang="en-IN" sz="1100" b="1" i="0" kern="1200" dirty="0">
                <a:solidFill>
                  <a:schemeClr val="tx1"/>
                </a:solidFill>
                <a:effectLst/>
                <a:latin typeface="Arial" panose="020B0604020202020204" pitchFamily="34" charset="0"/>
                <a:ea typeface="+mn-ea"/>
                <a:cs typeface="Arial" panose="020B0604020202020204" pitchFamily="34" charset="0"/>
              </a:rPr>
              <a:t>run-time polymorphism</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method that is called is determined by the compiler. Hence, it is also known as compile-time polymorphism.</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46</a:t>
            </a:fld>
            <a:endParaRPr lang="en-IN"/>
          </a:p>
        </p:txBody>
      </p:sp>
    </p:spTree>
    <p:extLst>
      <p:ext uri="{BB962C8B-B14F-4D97-AF65-F5344CB8AC3E}">
        <p14:creationId xmlns:p14="http://schemas.microsoft.com/office/powerpoint/2010/main" val="226705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 single method may perform different functions depending on the context in which it’s called.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This means a single method name might work in different ways depending on what arguments are passed to it.</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47</a:t>
            </a:fld>
            <a:endParaRPr lang="en-IN"/>
          </a:p>
        </p:txBody>
      </p:sp>
    </p:spTree>
    <p:extLst>
      <p:ext uri="{BB962C8B-B14F-4D97-AF65-F5344CB8AC3E}">
        <p14:creationId xmlns:p14="http://schemas.microsoft.com/office/powerpoint/2010/main" val="1487560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The child class can override a method of its parent class.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That allows a programmer to use one method in different ways depending on whether it’s invoked by an object of the parent class or an object of the child class.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48</a:t>
            </a:fld>
            <a:endParaRPr lang="en-IN"/>
          </a:p>
        </p:txBody>
      </p:sp>
    </p:spTree>
    <p:extLst>
      <p:ext uri="{BB962C8B-B14F-4D97-AF65-F5344CB8AC3E}">
        <p14:creationId xmlns:p14="http://schemas.microsoft.com/office/powerpoint/2010/main" val="2558920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same method is defined in both the superclass and the subclass, then the method of the subclass class overrides the method of the superclass. This is known as method overriding.</a:t>
            </a: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49</a:t>
            </a:fld>
            <a:endParaRPr lang="en-IN"/>
          </a:p>
        </p:txBody>
      </p:sp>
    </p:spTree>
    <p:extLst>
      <p:ext uri="{BB962C8B-B14F-4D97-AF65-F5344CB8AC3E}">
        <p14:creationId xmlns:p14="http://schemas.microsoft.com/office/powerpoint/2010/main" val="4192513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0" i="0" kern="1200" dirty="0">
                <a:solidFill>
                  <a:schemeClr val="tx1"/>
                </a:solidFill>
                <a:effectLst/>
                <a:latin typeface="Arial" panose="020B0604020202020204" pitchFamily="34" charset="0"/>
                <a:ea typeface="+mn-ea"/>
                <a:cs typeface="Arial" panose="020B0604020202020204" pitchFamily="34" charset="0"/>
              </a:rPr>
              <a:t>Our contents for the following session is our discussion on:</a:t>
            </a:r>
          </a:p>
          <a:p>
            <a:endParaRPr lang="en-US"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Introduction to JAVA Programming</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Java Fundamentals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Java Control Statements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Java Arrays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Java Class and Objects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Important Topics of OOPS Concept </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Java Exception Handling </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Additional Topics</a:t>
            </a:r>
          </a:p>
        </p:txBody>
      </p:sp>
      <p:sp>
        <p:nvSpPr>
          <p:cNvPr id="4" name="Slide Number Placeholder 3"/>
          <p:cNvSpPr>
            <a:spLocks noGrp="1"/>
          </p:cNvSpPr>
          <p:nvPr>
            <p:ph type="sldNum" sz="quarter" idx="10"/>
          </p:nvPr>
        </p:nvSpPr>
        <p:spPr/>
        <p:txBody>
          <a:bodyPr/>
          <a:lstStyle/>
          <a:p>
            <a:fld id="{0AFA3702-3841-46FF-8EB6-504F7524F6D7}" type="slidenum">
              <a:rPr lang="en-IN" smtClean="0"/>
              <a:t>5</a:t>
            </a:fld>
            <a:endParaRPr lang="en-IN"/>
          </a:p>
        </p:txBody>
      </p:sp>
    </p:spTree>
    <p:extLst>
      <p:ext uri="{BB962C8B-B14F-4D97-AF65-F5344CB8AC3E}">
        <p14:creationId xmlns:p14="http://schemas.microsoft.com/office/powerpoint/2010/main" val="1744456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dirty="0">
                <a:solidFill>
                  <a:srgbClr val="002060"/>
                </a:solidFill>
                <a:latin typeface="Arial" panose="020B0604020202020204" pitchFamily="34" charset="0"/>
                <a:cs typeface="Arial" panose="020B0604020202020204" pitchFamily="34" charset="0"/>
              </a:rPr>
              <a:t>Java Method Overriding</a:t>
            </a:r>
          </a:p>
          <a:p>
            <a:pPr marL="158750" indent="0">
              <a:buNone/>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0" indent="0" algn="just">
              <a:buNone/>
            </a:pPr>
            <a:r>
              <a:rPr lang="en-IN" sz="1100" dirty="0">
                <a:latin typeface="Arial" pitchFamily="34" charset="0"/>
                <a:ea typeface="+mn-lt"/>
                <a:cs typeface="Arial" pitchFamily="34" charset="0"/>
              </a:rPr>
              <a:t>Here are the Java Overriding Rules:</a:t>
            </a:r>
          </a:p>
          <a:p>
            <a:pPr marL="0" indent="0" algn="just">
              <a:buFont typeface="Arial" panose="020B0604020202020204" pitchFamily="34" charset="0"/>
              <a:buNone/>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Both the superclass and the subclass must have the same method name, the same return type and the same parameter list.</a:t>
            </a:r>
          </a:p>
          <a:p>
            <a:pPr marL="285750" indent="-285750" algn="just">
              <a:buFont typeface="Arial" panose="020B0604020202020204" pitchFamily="34" charset="0"/>
              <a:buChar char="•"/>
            </a:pPr>
            <a:r>
              <a:rPr lang="en-IN" sz="1100" dirty="0">
                <a:latin typeface="Arial" pitchFamily="34" charset="0"/>
                <a:ea typeface="+mn-lt"/>
                <a:cs typeface="Arial" pitchFamily="34" charset="0"/>
              </a:rPr>
              <a:t>We cannot override the method declared as final and static.</a:t>
            </a:r>
          </a:p>
          <a:p>
            <a:pPr marL="285750" indent="-285750" algn="just">
              <a:buFont typeface="Arial" panose="020B0604020202020204" pitchFamily="34" charset="0"/>
              <a:buChar char="•"/>
            </a:pPr>
            <a:r>
              <a:rPr lang="en-IN" sz="1100" dirty="0">
                <a:latin typeface="Arial" pitchFamily="34" charset="0"/>
                <a:ea typeface="+mn-lt"/>
                <a:cs typeface="Arial" pitchFamily="34" charset="0"/>
              </a:rPr>
              <a:t>We should always override abstract methods of the superclass</a:t>
            </a: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50</a:t>
            </a:fld>
            <a:endParaRPr lang="en-IN"/>
          </a:p>
        </p:txBody>
      </p:sp>
    </p:spTree>
    <p:extLst>
      <p:ext uri="{BB962C8B-B14F-4D97-AF65-F5344CB8AC3E}">
        <p14:creationId xmlns:p14="http://schemas.microsoft.com/office/powerpoint/2010/main" val="4155052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see how polymorphism works in real-time.</a:t>
            </a:r>
          </a:p>
          <a:p>
            <a:pPr marL="158750" indent="0">
              <a:buNone/>
            </a:pPr>
            <a:endParaRPr lang="en-US" dirty="0"/>
          </a:p>
          <a:p>
            <a:pPr marL="158750" indent="0">
              <a:buNone/>
            </a:pPr>
            <a:r>
              <a:rPr lang="en-US" dirty="0"/>
              <a:t>*****************Trainer will explain inheritance concepts by creating methods. Method overloading and method overriding should be discussed here.*************** </a:t>
            </a:r>
          </a:p>
        </p:txBody>
      </p:sp>
      <p:sp>
        <p:nvSpPr>
          <p:cNvPr id="4" name="Slide Number Placeholder 3"/>
          <p:cNvSpPr>
            <a:spLocks noGrp="1"/>
          </p:cNvSpPr>
          <p:nvPr>
            <p:ph type="sldNum" sz="quarter" idx="5"/>
          </p:nvPr>
        </p:nvSpPr>
        <p:spPr/>
        <p:txBody>
          <a:bodyPr/>
          <a:lstStyle/>
          <a:p>
            <a:fld id="{385629A1-CBF1-44DE-A853-F57DCAC652F5}" type="slidenum">
              <a:rPr lang="en-IN" smtClean="0"/>
              <a:pPr/>
              <a:t>51</a:t>
            </a:fld>
            <a:endParaRPr lang="en-IN"/>
          </a:p>
        </p:txBody>
      </p:sp>
    </p:spTree>
    <p:extLst>
      <p:ext uri="{BB962C8B-B14F-4D97-AF65-F5344CB8AC3E}">
        <p14:creationId xmlns:p14="http://schemas.microsoft.com/office/powerpoint/2010/main" val="1838159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Abstraction is a process of hiding the implementation details and showing only functionality to the user.</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Another way, it shows only essential things to the user and hides the internal details, for example, sending SMS where you type the text and send the message. You don't know the internal processing about the message delivery.</a:t>
            </a:r>
          </a:p>
          <a:p>
            <a:pPr marL="171450" indent="-171450">
              <a:buFont typeface="Arial" panose="020B0604020202020204" pitchFamily="34" charset="0"/>
              <a:buChar char="•"/>
            </a:pPr>
            <a:r>
              <a:rPr lang="en-IN" dirty="0"/>
              <a:t>Abstraction lets you focus on what the object does instead of how it does it.</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Ways to achieve Abstraction</a:t>
            </a:r>
          </a:p>
          <a:p>
            <a:pPr marL="171450" indent="-171450">
              <a:buFont typeface="Arial" panose="020B0604020202020204" pitchFamily="34" charset="0"/>
              <a:buChar char="•"/>
            </a:pPr>
            <a:r>
              <a:rPr lang="en-IN" dirty="0"/>
              <a:t>There are two ways to achieve abstraction in java</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Abstract class </a:t>
            </a:r>
          </a:p>
          <a:p>
            <a:pPr marL="171450" indent="-171450">
              <a:buFont typeface="Arial" panose="020B0604020202020204" pitchFamily="34" charset="0"/>
              <a:buChar char="•"/>
            </a:pPr>
            <a:r>
              <a:rPr lang="en-IN" dirty="0"/>
              <a:t>Interface </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References</a:t>
            </a:r>
            <a:r>
              <a:rPr lang="en-IN" baseline="0" dirty="0"/>
              <a:t> - https://www.javatpoint.com/abstract-class-in-java#:~:text=in%20Java%20first.-,Abstraction%20in%20Java,only%20functionality%20to%20the%20user.&amp;text=Another%20way%2C%20it%20shows%20only,text%20and%20send%20the%20message</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52</a:t>
            </a:fld>
            <a:endParaRPr lang="en-IN"/>
          </a:p>
        </p:txBody>
      </p:sp>
    </p:spTree>
    <p:extLst>
      <p:ext uri="{BB962C8B-B14F-4D97-AF65-F5344CB8AC3E}">
        <p14:creationId xmlns:p14="http://schemas.microsoft.com/office/powerpoint/2010/main" val="2260431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Abstraction lets programmers create useful and reusable tools.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For example, a programmer can create several different types of objects, which can be variables, functions or data structures. Programmers can also create different classes of objects as ways to define the objects.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53</a:t>
            </a:fld>
            <a:endParaRPr lang="en-IN"/>
          </a:p>
        </p:txBody>
      </p:sp>
    </p:spTree>
    <p:extLst>
      <p:ext uri="{BB962C8B-B14F-4D97-AF65-F5344CB8AC3E}">
        <p14:creationId xmlns:p14="http://schemas.microsoft.com/office/powerpoint/2010/main" val="1837943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Abstract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abstract class in Java cannot be instantiated (we cannot create objects of abstract classes). We use the abstract keyword to declare an abstract class.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abstract class can have both the regular methods and abstract methods.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Abstract Method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method that doesn't have its body is known as an abstract method. We use the same abstract keyword to create abstract methods.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a class contains an abstract method, then the class should be declared abstract.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Implementing Abstract Methods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the abstract class includes any abstract method, then all the child classes inherited from the abstract superclass must provide the implementation of the abstract method.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Accesses Constructor of Abstract Classes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abstract class can have constructors like the regular class. And, we can access the constructor of an abstract class from the subclass using the super keyword.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54</a:t>
            </a:fld>
            <a:endParaRPr lang="en-IN"/>
          </a:p>
        </p:txBody>
      </p:sp>
    </p:spTree>
    <p:extLst>
      <p:ext uri="{BB962C8B-B14F-4D97-AF65-F5344CB8AC3E}">
        <p14:creationId xmlns:p14="http://schemas.microsoft.com/office/powerpoint/2010/main" val="2375516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Interface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interface is a fully abstract class. It includes a group of abstract methods (methods without a body).</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use the interface keyword to create an interface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Implementing an Interface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Like abstract classes, we cannot create objects of interfaces.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To use an interface, other classes must implement it. We use the implements keyword to implement an interface.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Implementing Multiple Interfaces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a class can also implement multiple interfaces.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Extending an Interface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Similar to classes, interfaces can extend other interfaces. The extends keyword is used for extending interfaces.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Extending Multiple Interfaces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interface can extend multiple interfaces.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100" b="1" i="0" kern="1200" dirty="0">
                <a:solidFill>
                  <a:schemeClr val="tx1"/>
                </a:solidFill>
                <a:effectLst/>
                <a:latin typeface="Arial" panose="020B0604020202020204" pitchFamily="34" charset="0"/>
                <a:ea typeface="+mn-ea"/>
                <a:cs typeface="Arial" panose="020B0604020202020204" pitchFamily="34" charset="0"/>
              </a:rPr>
              <a:t>Advantages of Interface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Similar to abstract classes, interfaces help us to achieve </a:t>
            </a:r>
            <a:r>
              <a:rPr lang="en-IN" sz="1100" b="1" i="0" kern="1200" dirty="0">
                <a:solidFill>
                  <a:schemeClr val="tx1"/>
                </a:solidFill>
                <a:effectLst/>
                <a:latin typeface="Arial" panose="020B0604020202020204" pitchFamily="34" charset="0"/>
                <a:ea typeface="+mn-ea"/>
                <a:cs typeface="Arial" panose="020B0604020202020204" pitchFamily="34" charset="0"/>
              </a:rPr>
              <a:t>abstraction in Java</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Interfaces </a:t>
            </a:r>
            <a:r>
              <a:rPr lang="en-IN" sz="1100" b="1" i="0" kern="1200" dirty="0">
                <a:solidFill>
                  <a:schemeClr val="tx1"/>
                </a:solidFill>
                <a:effectLst/>
                <a:latin typeface="Arial" panose="020B0604020202020204" pitchFamily="34" charset="0"/>
                <a:ea typeface="+mn-ea"/>
                <a:cs typeface="Arial" panose="020B0604020202020204" pitchFamily="34" charset="0"/>
              </a:rPr>
              <a:t>provide specifications</a:t>
            </a:r>
            <a:r>
              <a:rPr lang="en-IN" sz="1100" b="0" i="0" kern="1200" dirty="0">
                <a:solidFill>
                  <a:schemeClr val="tx1"/>
                </a:solidFill>
                <a:effectLst/>
                <a:latin typeface="Arial" panose="020B0604020202020204" pitchFamily="34" charset="0"/>
                <a:ea typeface="+mn-ea"/>
                <a:cs typeface="Arial" panose="020B0604020202020204" pitchFamily="34" charset="0"/>
              </a:rPr>
              <a:t> that a class (which implements it) must follow.</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Interfaces are also used to achieve multiple inheritance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55</a:t>
            </a:fld>
            <a:endParaRPr lang="en-IN"/>
          </a:p>
        </p:txBody>
      </p:sp>
    </p:spTree>
    <p:extLst>
      <p:ext uri="{BB962C8B-B14F-4D97-AF65-F5344CB8AC3E}">
        <p14:creationId xmlns:p14="http://schemas.microsoft.com/office/powerpoint/2010/main" val="1967994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3736" indent="-173736">
              <a:buFont typeface="Arial" panose="020B0604020202020204" pitchFamily="34" charset="0"/>
              <a:buChar char="•"/>
            </a:pPr>
            <a:r>
              <a:rPr lang="en-US" dirty="0"/>
              <a:t>Let’s see how abstraction work in real-time.</a:t>
            </a:r>
          </a:p>
          <a:p>
            <a:pPr marL="173736" indent="-173736">
              <a:buFont typeface="Arial" panose="020B0604020202020204" pitchFamily="34" charset="0"/>
              <a:buChar char="•"/>
            </a:pPr>
            <a:endParaRPr lang="en-US" dirty="0"/>
          </a:p>
          <a:p>
            <a:pPr marL="173736" indent="-173736">
              <a:buFont typeface="Arial" panose="020B0604020202020204" pitchFamily="34" charset="0"/>
              <a:buChar char="•"/>
            </a:pPr>
            <a:r>
              <a:rPr lang="en-US" dirty="0"/>
              <a:t>*****************Trainer will explain inheritance concepts by creating abstract classes and interfaces.*************** </a:t>
            </a:r>
          </a:p>
          <a:p>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56</a:t>
            </a:fld>
            <a:endParaRPr lang="en-IN"/>
          </a:p>
        </p:txBody>
      </p:sp>
    </p:spTree>
    <p:extLst>
      <p:ext uri="{BB962C8B-B14F-4D97-AF65-F5344CB8AC3E}">
        <p14:creationId xmlns:p14="http://schemas.microsoft.com/office/powerpoint/2010/main" val="4248195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Encapsulation is a protective barrier that keeps the data and code safe within the class itself.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We can then reuse objects like code components or variables without allowing open access to the data system-wide.</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57</a:t>
            </a:fld>
            <a:endParaRPr lang="en-IN"/>
          </a:p>
        </p:txBody>
      </p:sp>
    </p:spTree>
    <p:extLst>
      <p:ext uri="{BB962C8B-B14F-4D97-AF65-F5344CB8AC3E}">
        <p14:creationId xmlns:p14="http://schemas.microsoft.com/office/powerpoint/2010/main" val="40271139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Encapsulation lets us reuse functionality without compromising security.</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 It’s a powerful, time-saving OOP concept in Java.</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For example, we may create a piece of code that calls specific data from a database.</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58</a:t>
            </a:fld>
            <a:endParaRPr lang="en-IN"/>
          </a:p>
        </p:txBody>
      </p:sp>
    </p:spTree>
    <p:extLst>
      <p:ext uri="{BB962C8B-B14F-4D97-AF65-F5344CB8AC3E}">
        <p14:creationId xmlns:p14="http://schemas.microsoft.com/office/powerpoint/2010/main" val="32650955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What are Access Modifiers?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Java, access modifiers are used to set the accessibility (visibility) of classes, interfaces, variables, methods, constructors, data members, and the setter methods.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There are four access modifiers keywords in Java:</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Default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Private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Protected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Public</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Default Access Modifier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we do not explicitly specify any access modifier for classes, methods, variables, etc, then by default the default access modifier is considered.</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Private Access Modifier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variables and methods are declared private, they cannot be accessed outside of the class.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Protected Access Modifier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methods and data members are declared protected, we can access them within the same package as well as from subclasses.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5875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Public Access Modifier</a:t>
            </a:r>
          </a:p>
          <a:p>
            <a:pPr marL="457200" indent="-298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methods, variables, classes, and so on are declared public, then we can access them from anywhere. The public access modifier has no scope restriction.</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59</a:t>
            </a:fld>
            <a:endParaRPr lang="en-IN"/>
          </a:p>
        </p:txBody>
      </p:sp>
    </p:spTree>
    <p:extLst>
      <p:ext uri="{BB962C8B-B14F-4D97-AF65-F5344CB8AC3E}">
        <p14:creationId xmlns:p14="http://schemas.microsoft.com/office/powerpoint/2010/main" val="77876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IN" dirty="0"/>
              <a:t>As the world moves more towards mobile apps and convenience, Java is becoming more and more instrumental as a language. It’s one of the strongest languages we see, ranked third most popular with recruiters in the last two years.</a:t>
            </a:r>
            <a:endParaRPr lang="en-US" dirty="0"/>
          </a:p>
          <a:p>
            <a:pPr marL="171450" indent="-171450">
              <a:buFont typeface="Arial" panose="020B0604020202020204" pitchFamily="34" charset="0"/>
              <a:buChar char="•"/>
            </a:pPr>
            <a:r>
              <a:rPr lang="en-IN" dirty="0"/>
              <a:t>After 27 years of existence, Java is still doing well. </a:t>
            </a:r>
          </a:p>
          <a:p>
            <a:endParaRPr lang="en-IN" dirty="0"/>
          </a:p>
          <a:p>
            <a:pPr marL="171450" indent="-171450">
              <a:buFont typeface="Arial" panose="020B0604020202020204" pitchFamily="34" charset="0"/>
              <a:buChar char="•"/>
            </a:pPr>
            <a:r>
              <a:rPr lang="en-IN" dirty="0"/>
              <a:t>Programmers who know it are still in high demand. </a:t>
            </a:r>
          </a:p>
          <a:p>
            <a:endParaRPr lang="en-IN" dirty="0"/>
          </a:p>
          <a:p>
            <a:pPr marL="171450" indent="-171450">
              <a:buFont typeface="Arial" panose="020B0604020202020204" pitchFamily="34" charset="0"/>
              <a:buChar char="•"/>
            </a:pPr>
            <a:r>
              <a:rPr lang="en-IN" dirty="0"/>
              <a:t>They will continue to be sought after for a long time to come as over 90% of the Fortune 500 companies still rely on Java for their development projects.</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Reference - https://www.codingdojo.com/blog/should-i-learn-java#:~:text=Are%20you%20wondering%20if%20you,in%20the%20last%20two%20years</a:t>
            </a:r>
          </a:p>
          <a:p>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6</a:t>
            </a:fld>
            <a:endParaRPr lang="en-IN"/>
          </a:p>
        </p:txBody>
      </p:sp>
    </p:spTree>
    <p:extLst>
      <p:ext uri="{BB962C8B-B14F-4D97-AF65-F5344CB8AC3E}">
        <p14:creationId xmlns:p14="http://schemas.microsoft.com/office/powerpoint/2010/main" val="3414760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Let’s see how encapsulation can be used in action.</a:t>
            </a:r>
          </a:p>
          <a:p>
            <a:pPr marL="0" indent="0">
              <a:buNone/>
            </a:pPr>
            <a:endParaRPr lang="en-US" dirty="0"/>
          </a:p>
          <a:p>
            <a:pPr marL="0" indent="0">
              <a:buNone/>
            </a:pPr>
            <a:r>
              <a:rPr lang="en-US" dirty="0"/>
              <a:t>*****************Trainer will explain access modifiers in Java programs.*************** </a:t>
            </a:r>
          </a:p>
        </p:txBody>
      </p:sp>
      <p:sp>
        <p:nvSpPr>
          <p:cNvPr id="4" name="Slide Number Placeholder 3"/>
          <p:cNvSpPr>
            <a:spLocks noGrp="1"/>
          </p:cNvSpPr>
          <p:nvPr>
            <p:ph type="sldNum" sz="quarter" idx="5"/>
          </p:nvPr>
        </p:nvSpPr>
        <p:spPr/>
        <p:txBody>
          <a:bodyPr/>
          <a:lstStyle/>
          <a:p>
            <a:fld id="{385629A1-CBF1-44DE-A853-F57DCAC652F5}" type="slidenum">
              <a:rPr lang="en-IN" smtClean="0"/>
              <a:pPr/>
              <a:t>60</a:t>
            </a:fld>
            <a:endParaRPr lang="en-IN"/>
          </a:p>
        </p:txBody>
      </p:sp>
    </p:spTree>
    <p:extLst>
      <p:ext uri="{BB962C8B-B14F-4D97-AF65-F5344CB8AC3E}">
        <p14:creationId xmlns:p14="http://schemas.microsoft.com/office/powerpoint/2010/main" val="1065109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dirty="0">
                <a:solidFill>
                  <a:srgbClr val="002060"/>
                </a:solidFill>
                <a:latin typeface="Arial" panose="020B0604020202020204" pitchFamily="34" charset="0"/>
                <a:cs typeface="Arial" panose="020B0604020202020204" pitchFamily="34" charset="0"/>
              </a:rPr>
              <a:t>Java Exceptions</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exception is an unexpected event that occurs during program execution. It affects the flow of the program instructions which can cause the program to terminate abnormally.</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An exception can occur for many reasons. Some of them are: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Invalid user input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Device failure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Loss of network connection</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Physical limitations (out of disk memory)</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Code errors</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Opening an unavailable file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Exception hierarchy</a:t>
            </a:r>
          </a:p>
          <a:p>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dirty="0">
                <a:latin typeface="Arial" panose="020B0604020202020204" pitchFamily="34" charset="0"/>
                <a:cs typeface="Arial" panose="020B0604020202020204" pitchFamily="34" charset="0"/>
              </a:rPr>
              <a:t>Here is a simplified diagram of the exception hierarchy in Java. The Throwable class is the root class in the hierarchy.</a:t>
            </a:r>
          </a:p>
          <a:p>
            <a:pPr marL="171450" indent="-171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100" dirty="0">
                <a:latin typeface="Arial" panose="020B0604020202020204" pitchFamily="34" charset="0"/>
                <a:cs typeface="Arial" panose="020B0604020202020204" pitchFamily="34" charset="0"/>
              </a:rPr>
              <a:t>The hierarchy splits into two branches: Error and Exception.</a:t>
            </a:r>
          </a:p>
          <a:p>
            <a:pPr marL="171450" indent="-171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Errors</a:t>
            </a:r>
          </a:p>
          <a:p>
            <a:pPr marL="171450" indent="-171450">
              <a:buFont typeface="Arial" panose="020B0604020202020204" pitchFamily="34" charset="0"/>
              <a:buChar char="•"/>
            </a:pPr>
            <a:r>
              <a:rPr lang="en-IN" sz="1100" b="1" i="0" kern="1200" dirty="0">
                <a:solidFill>
                  <a:schemeClr val="tx1"/>
                </a:solidFill>
                <a:effectLst/>
                <a:latin typeface="Arial" panose="020B0604020202020204" pitchFamily="34" charset="0"/>
                <a:ea typeface="+mn-ea"/>
                <a:cs typeface="Arial" panose="020B0604020202020204" pitchFamily="34" charset="0"/>
              </a:rPr>
              <a:t>Errors</a:t>
            </a:r>
            <a:r>
              <a:rPr lang="en-IN" sz="1100" b="0" i="0" kern="1200" dirty="0">
                <a:solidFill>
                  <a:schemeClr val="tx1"/>
                </a:solidFill>
                <a:effectLst/>
                <a:latin typeface="Arial" panose="020B0604020202020204" pitchFamily="34" charset="0"/>
                <a:ea typeface="+mn-ea"/>
                <a:cs typeface="Arial" panose="020B0604020202020204" pitchFamily="34" charset="0"/>
              </a:rPr>
              <a:t> represent irrecoverable conditions such as Java virtual machine (JVM) running out of memory, memory leaks, stack overflow errors, library incompatibility, infinite recursion, etc.</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Errors are usually beyond the control of the programmer and we should not try to handle errors.</a:t>
            </a:r>
          </a:p>
          <a:p>
            <a:pPr marL="171450" indent="-171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a:p>
            <a:pPr marL="15875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Exceptions</a:t>
            </a:r>
          </a:p>
          <a:p>
            <a:pPr marL="171450" indent="-171450">
              <a:buFont typeface="Arial" panose="020B0604020202020204" pitchFamily="34" charset="0"/>
              <a:buChar char="•"/>
            </a:pPr>
            <a:r>
              <a:rPr lang="en-IN" sz="1100" b="1" i="0" kern="1200" dirty="0">
                <a:solidFill>
                  <a:schemeClr val="tx1"/>
                </a:solidFill>
                <a:effectLst/>
                <a:latin typeface="Arial" panose="020B0604020202020204" pitchFamily="34" charset="0"/>
                <a:ea typeface="+mn-ea"/>
                <a:cs typeface="Arial" panose="020B0604020202020204" pitchFamily="34" charset="0"/>
              </a:rPr>
              <a:t>Exceptions</a:t>
            </a:r>
            <a:r>
              <a:rPr lang="en-IN" sz="1100" b="0" i="0" kern="1200" dirty="0">
                <a:solidFill>
                  <a:schemeClr val="tx1"/>
                </a:solidFill>
                <a:effectLst/>
                <a:latin typeface="Arial" panose="020B0604020202020204" pitchFamily="34" charset="0"/>
                <a:ea typeface="+mn-ea"/>
                <a:cs typeface="Arial" panose="020B0604020202020204" pitchFamily="34" charset="0"/>
              </a:rPr>
              <a:t> can be caught and handled by the program.</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an exception occurs within a method, it creates an object. This object is called the exception object.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It contains information about the exception such as the name and description of the exception and state of the program when the exception occurred.</a:t>
            </a: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61</a:t>
            </a:fld>
            <a:endParaRPr lang="en-IN"/>
          </a:p>
        </p:txBody>
      </p:sp>
    </p:spTree>
    <p:extLst>
      <p:ext uri="{BB962C8B-B14F-4D97-AF65-F5344CB8AC3E}">
        <p14:creationId xmlns:p14="http://schemas.microsoft.com/office/powerpoint/2010/main" val="3007245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try...catch</a:t>
            </a:r>
          </a:p>
          <a:p>
            <a:pPr marL="171450" indent="-171450">
              <a:buFont typeface="Arial" panose="020B0604020202020204" pitchFamily="34" charset="0"/>
              <a:buChar char="•"/>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The try...catch block in Java is used to handle exceptions and prevents the abnormal termination of the program.</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The try block includes the code that might generate an exception.</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The catch block includes the code that is executed when there occurs an exception inside the try block.</a:t>
            </a:r>
          </a:p>
          <a:p>
            <a:pPr marL="285750" indent="-285750" algn="just">
              <a:buFont typeface="Arial" panose="020B0604020202020204" pitchFamily="34" charset="0"/>
              <a:buChar char="•"/>
            </a:pPr>
            <a:endParaRPr lang="en-IN" sz="1100" dirty="0">
              <a:latin typeface="Arial" pitchFamily="34" charset="0"/>
              <a:ea typeface="+mn-lt"/>
              <a:cs typeface="Arial" pitchFamily="34" charset="0"/>
            </a:endParaRPr>
          </a:p>
          <a:p>
            <a:pPr marL="285750" indent="-285750" algn="just">
              <a:buFont typeface="Arial" panose="020B0604020202020204" pitchFamily="34" charset="0"/>
              <a:buChar char="•"/>
            </a:pPr>
            <a:r>
              <a:rPr lang="en-IN" sz="1100" dirty="0">
                <a:latin typeface="Arial" pitchFamily="34" charset="0"/>
                <a:ea typeface="+mn-lt"/>
                <a:cs typeface="Arial" pitchFamily="34" charset="0"/>
              </a:rPr>
              <a:t>In Java, we can use a try block without a catch block. However, we cannot use a catch block without a try block.</a:t>
            </a:r>
          </a:p>
          <a:p>
            <a:pPr marL="158750" inden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62</a:t>
            </a:fld>
            <a:endParaRPr lang="en-IN"/>
          </a:p>
        </p:txBody>
      </p:sp>
    </p:spTree>
    <p:extLst>
      <p:ext uri="{BB962C8B-B14F-4D97-AF65-F5344CB8AC3E}">
        <p14:creationId xmlns:p14="http://schemas.microsoft.com/office/powerpoint/2010/main" val="536750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IN" sz="1100" b="1" dirty="0">
                <a:solidFill>
                  <a:srgbClr val="002060"/>
                </a:solidFill>
                <a:latin typeface="Arial" panose="020B0604020202020204" pitchFamily="34" charset="0"/>
                <a:cs typeface="Arial" panose="020B0604020202020204" pitchFamily="34" charset="0"/>
              </a:rPr>
              <a:t>Multiple Catch blocks</a:t>
            </a:r>
          </a:p>
          <a:p>
            <a:pPr algn="l"/>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For each try block, there can be zero or more catch blocks. </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Multiple catch blocks allow us to handle each exception differently.</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argument type of each catch block indicates the type of exception that can be handled by it.</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algn="l"/>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63</a:t>
            </a:fld>
            <a:endParaRPr lang="en-IN"/>
          </a:p>
        </p:txBody>
      </p:sp>
    </p:spTree>
    <p:extLst>
      <p:ext uri="{BB962C8B-B14F-4D97-AF65-F5344CB8AC3E}">
        <p14:creationId xmlns:p14="http://schemas.microsoft.com/office/powerpoint/2010/main" val="3008231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IN" sz="1100" b="1" dirty="0">
                <a:solidFill>
                  <a:srgbClr val="002060"/>
                </a:solidFill>
                <a:latin typeface="Arial" panose="020B0604020202020204" pitchFamily="34" charset="0"/>
                <a:cs typeface="Arial" panose="020B0604020202020204" pitchFamily="34" charset="0"/>
              </a:rPr>
              <a:t>Finally block</a:t>
            </a:r>
          </a:p>
          <a:p>
            <a:pPr algn="l"/>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finally block is always executed whether there is an exception inside the try block or not.</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code inside the finally block is executed irrespective of the exception.</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It is a good practice to use finally block to include important cleanup code like closing a file or connection.</a:t>
            </a:r>
          </a:p>
          <a:p>
            <a:pPr marL="171450" indent="-171450" algn="l">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64</a:t>
            </a:fld>
            <a:endParaRPr lang="en-IN"/>
          </a:p>
        </p:txBody>
      </p:sp>
    </p:spTree>
    <p:extLst>
      <p:ext uri="{BB962C8B-B14F-4D97-AF65-F5344CB8AC3E}">
        <p14:creationId xmlns:p14="http://schemas.microsoft.com/office/powerpoint/2010/main" val="4027481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In Java, exceptions can be categorized into two types:</a:t>
            </a: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Unchecked Exceptions:</a:t>
            </a:r>
            <a:r>
              <a:rPr lang="en-IN" sz="1100" b="0" i="0" kern="1200" dirty="0">
                <a:solidFill>
                  <a:schemeClr val="tx1"/>
                </a:solidFill>
                <a:effectLst/>
                <a:latin typeface="Arial" panose="020B0604020202020204" pitchFamily="34" charset="0"/>
                <a:ea typeface="+mn-ea"/>
                <a:cs typeface="Arial" panose="020B0604020202020204" pitchFamily="34" charset="0"/>
              </a:rPr>
              <a:t> They are not checked at compile-time but at run-</a:t>
            </a:r>
            <a:r>
              <a:rPr lang="en-IN" sz="1100" b="0" i="0" kern="1200" dirty="0" err="1">
                <a:solidFill>
                  <a:schemeClr val="tx1"/>
                </a:solidFill>
                <a:effectLst/>
                <a:latin typeface="Arial" panose="020B0604020202020204" pitchFamily="34" charset="0"/>
                <a:ea typeface="+mn-ea"/>
                <a:cs typeface="Arial" panose="020B0604020202020204" pitchFamily="34" charset="0"/>
              </a:rPr>
              <a:t>time.For</a:t>
            </a:r>
            <a:r>
              <a:rPr lang="en-IN" sz="1100" b="0" i="0" kern="1200" dirty="0">
                <a:solidFill>
                  <a:schemeClr val="tx1"/>
                </a:solidFill>
                <a:effectLst/>
                <a:latin typeface="Arial" panose="020B0604020202020204" pitchFamily="34" charset="0"/>
                <a:ea typeface="+mn-ea"/>
                <a:cs typeface="Arial" panose="020B0604020202020204" pitchFamily="34" charset="0"/>
              </a:rPr>
              <a:t> example: </a:t>
            </a:r>
            <a:r>
              <a:rPr lang="en-IN" sz="1100" b="0" i="0" kern="1200" dirty="0" err="1">
                <a:solidFill>
                  <a:schemeClr val="tx1"/>
                </a:solidFill>
                <a:effectLst/>
                <a:latin typeface="Arial" panose="020B0604020202020204" pitchFamily="34" charset="0"/>
                <a:ea typeface="+mn-ea"/>
                <a:cs typeface="Arial" panose="020B0604020202020204" pitchFamily="34" charset="0"/>
              </a:rPr>
              <a:t>ArithmeticException</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NullPointerException</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ArrayIndexOutOfBoundsException</a:t>
            </a:r>
            <a:r>
              <a:rPr lang="en-IN" sz="1100" b="0" i="0" kern="1200" dirty="0">
                <a:solidFill>
                  <a:schemeClr val="tx1"/>
                </a:solidFill>
                <a:effectLst/>
                <a:latin typeface="Arial" panose="020B0604020202020204" pitchFamily="34" charset="0"/>
                <a:ea typeface="+mn-ea"/>
                <a:cs typeface="Arial" panose="020B0604020202020204" pitchFamily="34" charset="0"/>
              </a:rPr>
              <a:t>, exceptions under Error class, etc.</a:t>
            </a:r>
          </a:p>
          <a:p>
            <a:pPr marL="171450" indent="-171450">
              <a:buFont typeface="Arial" panose="020B0604020202020204" pitchFamily="34" charset="0"/>
              <a:buChar char="•"/>
            </a:pPr>
            <a:r>
              <a:rPr lang="en-IN" sz="1100" b="1" i="0" kern="1200" dirty="0">
                <a:solidFill>
                  <a:schemeClr val="tx1"/>
                </a:solidFill>
                <a:effectLst/>
                <a:latin typeface="Arial" panose="020B0604020202020204" pitchFamily="34" charset="0"/>
                <a:ea typeface="+mn-ea"/>
                <a:cs typeface="Arial" panose="020B0604020202020204" pitchFamily="34" charset="0"/>
              </a:rPr>
              <a:t>Checked Exceptions:</a:t>
            </a:r>
            <a:r>
              <a:rPr lang="en-IN" sz="1100" b="0" i="0" kern="1200" dirty="0">
                <a:solidFill>
                  <a:schemeClr val="tx1"/>
                </a:solidFill>
                <a:effectLst/>
                <a:latin typeface="Arial" panose="020B0604020202020204" pitchFamily="34" charset="0"/>
                <a:ea typeface="+mn-ea"/>
                <a:cs typeface="Arial" panose="020B0604020202020204" pitchFamily="34" charset="0"/>
              </a:rPr>
              <a:t> They are checked at compile-time. For example, </a:t>
            </a:r>
            <a:r>
              <a:rPr lang="en-IN" sz="1100" b="0" i="0" kern="1200" dirty="0" err="1">
                <a:solidFill>
                  <a:schemeClr val="tx1"/>
                </a:solidFill>
                <a:effectLst/>
                <a:latin typeface="Arial" panose="020B0604020202020204" pitchFamily="34" charset="0"/>
                <a:ea typeface="+mn-ea"/>
                <a:cs typeface="Arial" panose="020B0604020202020204" pitchFamily="34" charset="0"/>
              </a:rPr>
              <a:t>IOException</a:t>
            </a: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0" i="0" kern="1200" dirty="0" err="1">
                <a:solidFill>
                  <a:schemeClr val="tx1"/>
                </a:solidFill>
                <a:effectLst/>
                <a:latin typeface="Arial" panose="020B0604020202020204" pitchFamily="34" charset="0"/>
                <a:ea typeface="+mn-ea"/>
                <a:cs typeface="Arial" panose="020B0604020202020204" pitchFamily="34" charset="0"/>
              </a:rPr>
              <a:t>InterruptedException</a:t>
            </a:r>
            <a:r>
              <a:rPr lang="en-IN" sz="1100" b="0" i="0" kern="1200" dirty="0">
                <a:solidFill>
                  <a:schemeClr val="tx1"/>
                </a:solidFill>
                <a:effectLst/>
                <a:latin typeface="Arial" panose="020B0604020202020204" pitchFamily="34" charset="0"/>
                <a:ea typeface="+mn-ea"/>
                <a:cs typeface="Arial" panose="020B0604020202020204" pitchFamily="34" charset="0"/>
              </a:rPr>
              <a:t>, etc.</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Usually, we don't need to handle unchecked exceptions. </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It's because unchecked exceptions occur due to programming errors. And, it is a good practice to correct them instead of handling them.</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throws keyword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use the throws keyword in the method declaration to declare the type of exceptions that might occur within it.</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a method does not handle exceptions, the type of exceptions that may occur within it must be specified in the </a:t>
            </a:r>
            <a:r>
              <a:rPr lang="en-IN" sz="1100" dirty="0">
                <a:latin typeface="Arial" panose="020B0604020202020204" pitchFamily="34" charset="0"/>
                <a:cs typeface="Arial" panose="020B0604020202020204" pitchFamily="34" charset="0"/>
              </a:rPr>
              <a:t>throws</a:t>
            </a:r>
            <a:r>
              <a:rPr lang="en-IN" sz="1100" b="0" i="0" kern="1200" dirty="0">
                <a:solidFill>
                  <a:schemeClr val="tx1"/>
                </a:solidFill>
                <a:effectLst/>
                <a:latin typeface="Arial" panose="020B0604020202020204" pitchFamily="34" charset="0"/>
                <a:ea typeface="+mn-ea"/>
                <a:cs typeface="Arial" panose="020B0604020202020204" pitchFamily="34" charset="0"/>
              </a:rPr>
              <a:t> clause so that methods further up in the call stack can handle them or specify them using </a:t>
            </a:r>
            <a:r>
              <a:rPr lang="en-IN" sz="1100" dirty="0">
                <a:latin typeface="Arial" panose="020B0604020202020204" pitchFamily="34" charset="0"/>
                <a:cs typeface="Arial" panose="020B0604020202020204" pitchFamily="34" charset="0"/>
              </a:rPr>
              <a:t>throws</a:t>
            </a:r>
            <a:r>
              <a:rPr lang="en-IN" sz="1100" b="0" i="0" kern="1200" dirty="0">
                <a:solidFill>
                  <a:schemeClr val="tx1"/>
                </a:solidFill>
                <a:effectLst/>
                <a:latin typeface="Arial" panose="020B0604020202020204" pitchFamily="34" charset="0"/>
                <a:ea typeface="+mn-ea"/>
                <a:cs typeface="Arial" panose="020B0604020202020204" pitchFamily="34" charset="0"/>
              </a:rPr>
              <a:t> keyword themselves.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b="1" i="0" kern="1200" dirty="0">
                <a:solidFill>
                  <a:schemeClr val="tx1"/>
                </a:solidFill>
                <a:effectLst/>
                <a:latin typeface="Arial" panose="020B0604020202020204" pitchFamily="34" charset="0"/>
                <a:ea typeface="+mn-ea"/>
                <a:cs typeface="Arial" panose="020B0604020202020204" pitchFamily="34" charset="0"/>
              </a:rPr>
              <a:t>Java throw keyword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throw keyword is used to explicitly throw a single exception.</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an exception is thrown, the flow of program execution transfers from the try block to the catch block. </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We use the throw keyword within a method.</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 throwable object is an instance of class </a:t>
            </a:r>
            <a:r>
              <a:rPr lang="en-IN" sz="1100" dirty="0">
                <a:latin typeface="Arial" panose="020B0604020202020204" pitchFamily="34" charset="0"/>
                <a:cs typeface="Arial" panose="020B0604020202020204" pitchFamily="34" charset="0"/>
              </a:rPr>
              <a:t>Throwable</a:t>
            </a:r>
            <a:r>
              <a:rPr lang="en-IN" sz="1100" b="0" i="0" kern="1200" dirty="0">
                <a:solidFill>
                  <a:schemeClr val="tx1"/>
                </a:solidFill>
                <a:effectLst/>
                <a:latin typeface="Arial" panose="020B0604020202020204" pitchFamily="34" charset="0"/>
                <a:ea typeface="+mn-ea"/>
                <a:cs typeface="Arial" panose="020B0604020202020204" pitchFamily="34" charset="0"/>
              </a:rPr>
              <a:t> or subclass of the </a:t>
            </a:r>
            <a:r>
              <a:rPr lang="en-IN" sz="1100" dirty="0">
                <a:latin typeface="Arial" panose="020B0604020202020204" pitchFamily="34" charset="0"/>
                <a:cs typeface="Arial" panose="020B0604020202020204" pitchFamily="34" charset="0"/>
              </a:rPr>
              <a:t>Throwable</a:t>
            </a:r>
            <a:r>
              <a:rPr lang="en-IN" sz="1100" b="0" i="0" kern="1200" dirty="0">
                <a:solidFill>
                  <a:schemeClr val="tx1"/>
                </a:solidFill>
                <a:effectLst/>
                <a:latin typeface="Arial" panose="020B0604020202020204" pitchFamily="34" charset="0"/>
                <a:ea typeface="+mn-ea"/>
                <a:cs typeface="Arial" panose="020B0604020202020204" pitchFamily="34" charset="0"/>
              </a:rPr>
              <a:t> class.</a:t>
            </a:r>
          </a:p>
          <a:p>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65</a:t>
            </a:fld>
            <a:endParaRPr lang="en-IN"/>
          </a:p>
        </p:txBody>
      </p:sp>
    </p:spTree>
    <p:extLst>
      <p:ext uri="{BB962C8B-B14F-4D97-AF65-F5344CB8AC3E}">
        <p14:creationId xmlns:p14="http://schemas.microsoft.com/office/powerpoint/2010/main" val="27369299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Arial" panose="020B0604020202020204" pitchFamily="34" charset="0"/>
              <a:buNone/>
            </a:pPr>
            <a:r>
              <a:rPr lang="en-US" dirty="0"/>
              <a:t>Exception handling helps us to be ready for any unintended event. Let’s try exception handling in a java program.</a:t>
            </a:r>
          </a:p>
          <a:p>
            <a:pPr marL="158750" indent="0">
              <a:buFont typeface="Arial" panose="020B0604020202020204" pitchFamily="34" charset="0"/>
              <a:buNone/>
            </a:pPr>
            <a:endParaRPr lang="en-IN" dirty="0"/>
          </a:p>
          <a:p>
            <a:pPr marL="158750" indent="0">
              <a:buFont typeface="Arial" panose="020B0604020202020204" pitchFamily="34" charset="0"/>
              <a:buNone/>
            </a:pPr>
            <a:r>
              <a:rPr lang="en-IN" dirty="0"/>
              <a:t>**************Trainers demonstrate exception handling in at least 2 scenarios**************</a:t>
            </a:r>
            <a:endParaRPr lang="en-US"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66</a:t>
            </a:fld>
            <a:endParaRPr lang="en-IN"/>
          </a:p>
        </p:txBody>
      </p:sp>
    </p:spTree>
    <p:extLst>
      <p:ext uri="{BB962C8B-B14F-4D97-AF65-F5344CB8AC3E}">
        <p14:creationId xmlns:p14="http://schemas.microsoft.com/office/powerpoint/2010/main" val="152643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Scanner Class</a:t>
            </a:r>
          </a:p>
          <a:p>
            <a:pPr marL="171450" indent="-171450" algn="l">
              <a:buFont typeface="Arial" panose="020B0604020202020204" pitchFamily="34" charset="0"/>
              <a:buChar char="•"/>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The Scanner class of the </a:t>
            </a:r>
            <a:r>
              <a:rPr lang="en-IN" sz="1100" dirty="0" err="1">
                <a:latin typeface="Arial" pitchFamily="34" charset="0"/>
                <a:ea typeface="+mn-lt"/>
                <a:cs typeface="Arial" pitchFamily="34" charset="0"/>
              </a:rPr>
              <a:t>java.util</a:t>
            </a:r>
            <a:r>
              <a:rPr lang="en-IN" sz="1100" dirty="0">
                <a:latin typeface="Arial" pitchFamily="34" charset="0"/>
                <a:ea typeface="+mn-lt"/>
                <a:cs typeface="Arial" pitchFamily="34" charset="0"/>
              </a:rPr>
              <a:t> package is used to read input data from different sources like input streams, users, files, etc.</a:t>
            </a:r>
          </a:p>
          <a:p>
            <a:pPr marL="173736" indent="-173736" algn="l">
              <a:buFont typeface="Arial" panose="020B0604020202020204" pitchFamily="34" charset="0"/>
              <a:buChar char="•"/>
            </a:pPr>
            <a:endParaRPr lang="en-IN" sz="1100" dirty="0">
              <a:latin typeface="Arial" pitchFamily="34" charset="0"/>
              <a:ea typeface="+mn-lt"/>
              <a:cs typeface="Arial"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The Scanner class provides various methods that allow us to read inputs of different types.</a:t>
            </a:r>
          </a:p>
          <a:p>
            <a:pPr marL="173736" indent="-173736" algn="l">
              <a:buFont typeface="Arial" panose="020B0604020202020204" pitchFamily="34" charset="0"/>
              <a:buChar char="•"/>
            </a:pPr>
            <a:endParaRPr lang="en-IN" sz="1100" dirty="0">
              <a:latin typeface="Arial" pitchFamily="34" charset="0"/>
              <a:ea typeface="+mn-lt"/>
              <a:cs typeface="Arial" pitchFamily="34" charset="0"/>
            </a:endParaRPr>
          </a:p>
          <a:p>
            <a:pPr marL="173736" indent="-173736" algn="l">
              <a:buFont typeface="Arial" panose="020B0604020202020204" pitchFamily="34" charset="0"/>
              <a:buChar char="•"/>
            </a:pPr>
            <a:r>
              <a:rPr lang="en-IN" sz="1100" dirty="0">
                <a:latin typeface="Arial" pitchFamily="34" charset="0"/>
                <a:ea typeface="+mn-lt"/>
                <a:cs typeface="Arial" pitchFamily="34" charset="0"/>
              </a:rPr>
              <a:t>Examples are </a:t>
            </a:r>
            <a:r>
              <a:rPr lang="en-IN" sz="1100" dirty="0" err="1">
                <a:latin typeface="Arial" pitchFamily="34" charset="0"/>
                <a:ea typeface="+mn-lt"/>
                <a:cs typeface="Arial" pitchFamily="34" charset="0"/>
              </a:rPr>
              <a:t>nextInt</a:t>
            </a:r>
            <a:r>
              <a:rPr lang="en-IN" sz="1100" dirty="0">
                <a:latin typeface="Arial" pitchFamily="34" charset="0"/>
                <a:ea typeface="+mn-lt"/>
                <a:cs typeface="Arial" pitchFamily="34" charset="0"/>
              </a:rPr>
              <a:t>(), </a:t>
            </a:r>
            <a:r>
              <a:rPr lang="en-IN" sz="1100" dirty="0" err="1">
                <a:latin typeface="Arial" pitchFamily="34" charset="0"/>
                <a:ea typeface="+mn-lt"/>
                <a:cs typeface="Arial" pitchFamily="34" charset="0"/>
              </a:rPr>
              <a:t>nextFloat</a:t>
            </a:r>
            <a:r>
              <a:rPr lang="en-IN" sz="1100" dirty="0">
                <a:latin typeface="Arial" pitchFamily="34" charset="0"/>
                <a:ea typeface="+mn-lt"/>
                <a:cs typeface="Arial" pitchFamily="34" charset="0"/>
              </a:rPr>
              <a:t>(), </a:t>
            </a:r>
            <a:r>
              <a:rPr lang="en-IN" sz="1100" dirty="0" err="1">
                <a:latin typeface="Arial" pitchFamily="34" charset="0"/>
                <a:ea typeface="+mn-lt"/>
                <a:cs typeface="Arial" pitchFamily="34" charset="0"/>
              </a:rPr>
              <a:t>nextBoolean</a:t>
            </a:r>
            <a:r>
              <a:rPr lang="en-IN" sz="1100" dirty="0">
                <a:latin typeface="Arial" pitchFamily="34" charset="0"/>
                <a:ea typeface="+mn-lt"/>
                <a:cs typeface="Arial" pitchFamily="34" charset="0"/>
              </a:rPr>
              <a:t>(), </a:t>
            </a:r>
            <a:r>
              <a:rPr lang="en-IN" sz="1100" dirty="0" err="1">
                <a:latin typeface="Arial" pitchFamily="34" charset="0"/>
                <a:ea typeface="+mn-lt"/>
                <a:cs typeface="Arial" pitchFamily="34" charset="0"/>
              </a:rPr>
              <a:t>nextLine</a:t>
            </a:r>
            <a:r>
              <a:rPr lang="en-IN" sz="1100" dirty="0">
                <a:latin typeface="Arial" pitchFamily="34" charset="0"/>
                <a:ea typeface="+mn-lt"/>
                <a:cs typeface="Arial" pitchFamily="34" charset="0"/>
              </a:rPr>
              <a:t>(), etc.</a:t>
            </a:r>
          </a:p>
          <a:p>
            <a:pPr marL="158750" indent="0" algn="l">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p:txBody>
      </p:sp>
      <p:sp>
        <p:nvSpPr>
          <p:cNvPr id="4" name="Slide Number Placeholder 3"/>
          <p:cNvSpPr>
            <a:spLocks noGrp="1"/>
          </p:cNvSpPr>
          <p:nvPr>
            <p:ph type="sldNum" sz="quarter" idx="10"/>
          </p:nvPr>
        </p:nvSpPr>
        <p:spPr/>
        <p:txBody>
          <a:bodyPr/>
          <a:lstStyle/>
          <a:p>
            <a:fld id="{385629A1-CBF1-44DE-A853-F57DCAC652F5}" type="slidenum">
              <a:rPr lang="en-IN" smtClean="0"/>
              <a:pPr/>
              <a:t>67</a:t>
            </a:fld>
            <a:endParaRPr lang="en-IN"/>
          </a:p>
        </p:txBody>
      </p:sp>
    </p:spTree>
    <p:extLst>
      <p:ext uri="{BB962C8B-B14F-4D97-AF65-F5344CB8AC3E}">
        <p14:creationId xmlns:p14="http://schemas.microsoft.com/office/powerpoint/2010/main" val="24036073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IN" sz="1100" b="1" dirty="0">
                <a:solidFill>
                  <a:srgbClr val="002060"/>
                </a:solidFill>
                <a:latin typeface="Arial" panose="020B0604020202020204" pitchFamily="34" charset="0"/>
                <a:cs typeface="Arial" panose="020B0604020202020204" pitchFamily="34" charset="0"/>
              </a:rPr>
              <a:t>Java Wrapper Class</a:t>
            </a:r>
          </a:p>
          <a:p>
            <a:pPr marL="171450" indent="-171450" algn="l">
              <a:buFont typeface="Arial" panose="020B0604020202020204" pitchFamily="34" charset="0"/>
              <a:buChar char="•"/>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wrapper classes in Java are used to convert primitive types (int, char, float, etc) into corresponding objects.</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Each of the 8 primitive types has corresponding wrapper classes.</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Primitive Type	Wrapper Class</a:t>
            </a:r>
          </a:p>
          <a:p>
            <a:pPr marL="285750" indent="-285750" algn="l">
              <a:buFont typeface="Arial" panose="020B0604020202020204" pitchFamily="34" charset="0"/>
              <a:buChar char="•"/>
            </a:pPr>
            <a:r>
              <a:rPr lang="en-IN" sz="1100" dirty="0">
                <a:latin typeface="Arial" pitchFamily="34" charset="0"/>
                <a:ea typeface="+mn-lt"/>
                <a:cs typeface="Arial" pitchFamily="34" charset="0"/>
              </a:rPr>
              <a:t>byte		Byte</a:t>
            </a:r>
          </a:p>
          <a:p>
            <a:pPr marL="285750" indent="-285750" algn="l">
              <a:buFont typeface="Arial" panose="020B0604020202020204" pitchFamily="34" charset="0"/>
              <a:buChar char="•"/>
            </a:pPr>
            <a:r>
              <a:rPr lang="en-IN" sz="1100" dirty="0" err="1">
                <a:latin typeface="Arial" pitchFamily="34" charset="0"/>
                <a:ea typeface="+mn-lt"/>
                <a:cs typeface="Arial" pitchFamily="34" charset="0"/>
              </a:rPr>
              <a:t>boolean</a:t>
            </a:r>
            <a:r>
              <a:rPr lang="en-IN" sz="1100" dirty="0">
                <a:latin typeface="Arial" pitchFamily="34" charset="0"/>
                <a:ea typeface="+mn-lt"/>
                <a:cs typeface="Arial" pitchFamily="34" charset="0"/>
              </a:rPr>
              <a:t>		Boolean</a:t>
            </a:r>
          </a:p>
          <a:p>
            <a:pPr marL="285750" indent="-285750" algn="l">
              <a:buFont typeface="Arial" panose="020B0604020202020204" pitchFamily="34" charset="0"/>
              <a:buChar char="•"/>
            </a:pPr>
            <a:r>
              <a:rPr lang="en-IN" sz="1100" dirty="0">
                <a:latin typeface="Arial" pitchFamily="34" charset="0"/>
                <a:ea typeface="+mn-lt"/>
                <a:cs typeface="Arial" pitchFamily="34" charset="0"/>
              </a:rPr>
              <a:t>char		Character</a:t>
            </a:r>
          </a:p>
          <a:p>
            <a:pPr marL="285750" indent="-285750" algn="l">
              <a:buFont typeface="Arial" panose="020B0604020202020204" pitchFamily="34" charset="0"/>
              <a:buChar char="•"/>
            </a:pPr>
            <a:r>
              <a:rPr lang="en-IN" sz="1100" dirty="0">
                <a:latin typeface="Arial" pitchFamily="34" charset="0"/>
                <a:ea typeface="+mn-lt"/>
                <a:cs typeface="Arial" pitchFamily="34" charset="0"/>
              </a:rPr>
              <a:t>double		Double</a:t>
            </a:r>
          </a:p>
          <a:p>
            <a:pPr marL="285750" indent="-285750" algn="l">
              <a:buFont typeface="Arial" panose="020B0604020202020204" pitchFamily="34" charset="0"/>
              <a:buChar char="•"/>
            </a:pPr>
            <a:r>
              <a:rPr lang="en-IN" sz="1100" dirty="0">
                <a:latin typeface="Arial" pitchFamily="34" charset="0"/>
                <a:ea typeface="+mn-lt"/>
                <a:cs typeface="Arial" pitchFamily="34" charset="0"/>
              </a:rPr>
              <a:t>float		Float</a:t>
            </a:r>
          </a:p>
          <a:p>
            <a:pPr marL="285750" indent="-285750" algn="l">
              <a:buFont typeface="Arial" panose="020B0604020202020204" pitchFamily="34" charset="0"/>
              <a:buChar char="•"/>
            </a:pPr>
            <a:r>
              <a:rPr lang="en-IN" sz="1100" dirty="0">
                <a:latin typeface="Arial" pitchFamily="34" charset="0"/>
                <a:ea typeface="+mn-lt"/>
                <a:cs typeface="Arial" pitchFamily="34" charset="0"/>
              </a:rPr>
              <a:t>int		Integer</a:t>
            </a:r>
          </a:p>
          <a:p>
            <a:pPr marL="285750" indent="-285750" algn="l">
              <a:buFont typeface="Arial" panose="020B0604020202020204" pitchFamily="34" charset="0"/>
              <a:buChar char="•"/>
            </a:pPr>
            <a:r>
              <a:rPr lang="en-IN" sz="1100" dirty="0">
                <a:latin typeface="Arial" pitchFamily="34" charset="0"/>
                <a:ea typeface="+mn-lt"/>
                <a:cs typeface="Arial" pitchFamily="34" charset="0"/>
              </a:rPr>
              <a:t>long		Long</a:t>
            </a:r>
          </a:p>
          <a:p>
            <a:pPr marL="285750" indent="-285750" algn="l">
              <a:buFont typeface="Arial" panose="020B0604020202020204" pitchFamily="34" charset="0"/>
              <a:buChar char="•"/>
            </a:pPr>
            <a:r>
              <a:rPr lang="en-IN" sz="1100" dirty="0">
                <a:latin typeface="Arial" pitchFamily="34" charset="0"/>
                <a:ea typeface="+mn-lt"/>
                <a:cs typeface="Arial" pitchFamily="34" charset="0"/>
              </a:rPr>
              <a:t>short		Short</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In Java, sometimes we might need to use objects instead of primitive data types. For example, while working with collections. In such cases, wrapper classes help us to use primitive data types as objects.</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We can store the null value in wrapper objects.</a:t>
            </a: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algn="l"/>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lgn="l">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68</a:t>
            </a:fld>
            <a:endParaRPr lang="en-IN"/>
          </a:p>
        </p:txBody>
      </p:sp>
    </p:spTree>
    <p:extLst>
      <p:ext uri="{BB962C8B-B14F-4D97-AF65-F5344CB8AC3E}">
        <p14:creationId xmlns:p14="http://schemas.microsoft.com/office/powerpoint/2010/main" val="758649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IN" sz="1100" b="0" i="0" kern="1200" dirty="0">
                <a:solidFill>
                  <a:schemeClr val="tx1"/>
                </a:solidFill>
                <a:effectLst/>
                <a:latin typeface="Arial" panose="020B0604020202020204" pitchFamily="34" charset="0"/>
                <a:ea typeface="+mn-ea"/>
                <a:cs typeface="Arial" panose="020B0604020202020204" pitchFamily="34" charset="0"/>
              </a:rPr>
              <a:t> </a:t>
            </a:r>
            <a:r>
              <a:rPr lang="en-IN" sz="1100" b="1" dirty="0">
                <a:solidFill>
                  <a:srgbClr val="002060"/>
                </a:solidFill>
                <a:latin typeface="Arial" panose="020B0604020202020204" pitchFamily="34" charset="0"/>
                <a:cs typeface="Arial" panose="020B0604020202020204" pitchFamily="34" charset="0"/>
              </a:rPr>
              <a:t>Java Type Casting</a:t>
            </a:r>
          </a:p>
          <a:p>
            <a:pPr marL="171450" indent="-171450" algn="l">
              <a:buFont typeface="Arial" panose="020B0604020202020204" pitchFamily="34" charset="0"/>
              <a:buChar char="•"/>
            </a:pPr>
            <a:endParaRPr lang="en-IN" sz="1100" b="1" i="0" kern="1200" dirty="0">
              <a:solidFill>
                <a:srgbClr val="002060"/>
              </a:solidFill>
              <a:effectLst/>
              <a:latin typeface="Arial" panose="020B0604020202020204" pitchFamily="34" charset="0"/>
              <a:ea typeface="+mn-ea"/>
              <a:cs typeface="Arial" panose="020B0604020202020204"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process of converting the value of one data type (int, float, double, etc.) to another data type is known as typecasting.</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457200" indent="-298450" algn="l">
              <a:buFont typeface="Arial" panose="020B0604020202020204" pitchFamily="34" charset="0"/>
              <a:buChar char="•"/>
            </a:pPr>
            <a:r>
              <a:rPr lang="en-IN" sz="1100" dirty="0">
                <a:latin typeface="Arial" pitchFamily="34" charset="0"/>
                <a:ea typeface="+mn-lt"/>
                <a:cs typeface="Arial" pitchFamily="34" charset="0"/>
              </a:rPr>
              <a:t>Widening Type Casting</a:t>
            </a:r>
          </a:p>
          <a:p>
            <a:pPr algn="l"/>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In Widening Type Casting, Java automatically converts one data type to another data type.</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The lower data type (having smaller size) is converted into the higher data type (having larger size). Hence there is no loss in data.</a:t>
            </a:r>
          </a:p>
          <a:p>
            <a:pPr marL="285750" indent="-285750" algn="l">
              <a:buFont typeface="Arial" panose="020B0604020202020204" pitchFamily="34" charset="0"/>
              <a:buChar char="•"/>
            </a:pPr>
            <a:endParaRPr lang="en-IN" sz="1100" dirty="0">
              <a:latin typeface="Arial" pitchFamily="34" charset="0"/>
              <a:ea typeface="+mn-lt"/>
              <a:cs typeface="Arial" pitchFamily="34" charset="0"/>
            </a:endParaRPr>
          </a:p>
          <a:p>
            <a:pPr marL="457200" indent="-298450" algn="l">
              <a:buFont typeface="Arial" panose="020B0604020202020204" pitchFamily="34" charset="0"/>
              <a:buChar char="•"/>
            </a:pPr>
            <a:r>
              <a:rPr lang="en-IN" sz="1100" dirty="0">
                <a:latin typeface="Arial" pitchFamily="34" charset="0"/>
                <a:ea typeface="+mn-lt"/>
                <a:cs typeface="Arial" pitchFamily="34" charset="0"/>
              </a:rPr>
              <a:t>Narrowing Type Casting</a:t>
            </a:r>
          </a:p>
          <a:p>
            <a:pPr algn="l"/>
            <a:endParaRPr lang="en-IN" sz="1100" dirty="0">
              <a:latin typeface="Arial" pitchFamily="34" charset="0"/>
              <a:ea typeface="+mn-lt"/>
              <a:cs typeface="Arial" pitchFamily="34" charset="0"/>
            </a:endParaRPr>
          </a:p>
          <a:p>
            <a:pPr marL="285750" indent="-285750" algn="l">
              <a:buFont typeface="Arial" panose="020B0604020202020204" pitchFamily="34" charset="0"/>
              <a:buChar char="•"/>
            </a:pPr>
            <a:r>
              <a:rPr lang="en-IN" sz="1100" dirty="0">
                <a:latin typeface="Arial" pitchFamily="34" charset="0"/>
                <a:ea typeface="+mn-lt"/>
                <a:cs typeface="Arial" pitchFamily="34" charset="0"/>
              </a:rPr>
              <a:t>We manually convert one data type into another using the parenthesis.</a:t>
            </a:r>
          </a:p>
          <a:p>
            <a:pPr marL="285750" indent="-285750" algn="l">
              <a:buFont typeface="Arial" panose="020B0604020202020204" pitchFamily="34" charset="0"/>
              <a:buChar char="•"/>
            </a:pPr>
            <a:r>
              <a:rPr lang="en-IN" sz="1100" dirty="0">
                <a:latin typeface="Arial" pitchFamily="34" charset="0"/>
                <a:ea typeface="+mn-lt"/>
                <a:cs typeface="Arial" pitchFamily="34" charset="0"/>
              </a:rPr>
              <a:t>This is also known as Explicit Type Casting.</a:t>
            </a:r>
          </a:p>
          <a:p>
            <a:pPr marL="158750" indent="0" algn="l">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lgn="l">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0" indent="0" algn="l">
              <a:buFont typeface="Arial" panose="020B0604020202020204" pitchFamily="34" charset="0"/>
              <a:buNone/>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69</a:t>
            </a:fld>
            <a:endParaRPr lang="en-IN"/>
          </a:p>
        </p:txBody>
      </p:sp>
    </p:spTree>
    <p:extLst>
      <p:ext uri="{BB962C8B-B14F-4D97-AF65-F5344CB8AC3E}">
        <p14:creationId xmlns:p14="http://schemas.microsoft.com/office/powerpoint/2010/main" val="13812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200" b="1" i="0" kern="1200" dirty="0">
                <a:solidFill>
                  <a:schemeClr val="tx1"/>
                </a:solidFill>
                <a:effectLst/>
                <a:latin typeface="+mn-lt"/>
                <a:ea typeface="+mn-ea"/>
                <a:cs typeface="+mn-cs"/>
              </a:rPr>
              <a:t>What is JVM?</a:t>
            </a:r>
          </a:p>
          <a:p>
            <a:pPr marL="0" indent="0">
              <a:buNone/>
            </a:pPr>
            <a:endParaRPr lang="en-IN" sz="1200" b="1" i="0" kern="1200" dirty="0">
              <a:solidFill>
                <a:schemeClr val="tx1"/>
              </a:solidFill>
              <a:effectLst/>
              <a:latin typeface="+mn-lt"/>
              <a:ea typeface="+mn-ea"/>
              <a:cs typeface="+mn-cs"/>
            </a:endParaRPr>
          </a:p>
          <a:p>
            <a:pPr marL="0" indent="-173736">
              <a:buFont typeface="Arial" panose="020B0604020202020204" pitchFamily="34" charset="0"/>
              <a:buChar char="•"/>
            </a:pPr>
            <a:r>
              <a:rPr lang="en-IN" sz="1200" b="0" i="0" kern="1200" dirty="0">
                <a:solidFill>
                  <a:schemeClr val="tx1"/>
                </a:solidFill>
                <a:effectLst/>
                <a:latin typeface="+mn-lt"/>
                <a:ea typeface="+mn-ea"/>
                <a:cs typeface="+mn-cs"/>
              </a:rPr>
              <a:t>JVM (Java Virtual Machine) is an abstract machine that enables your computer to run a Java program.</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When you run the Java program, Java compiler first compiles your Java code to bytecode. Then, the JVM translates bytecode into native machine code (set of instructions that a computer's CPU executes directly).</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Java is a platform-independent language. It's because when you write Java code, it's ultimately written for JVM but not your physical machine (computer). Since JVM ​executes the Java bytecode which is platform-independent, Java is platform-independent.</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dirty="0"/>
              <a:t>Reference - https://www.programiz.com/java-programming/jvm-jre-jdk</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a:p>
            <a:endParaRPr lang="en-IN" dirty="0"/>
          </a:p>
        </p:txBody>
      </p:sp>
      <p:sp>
        <p:nvSpPr>
          <p:cNvPr id="4" name="Slide Number Placeholder 3"/>
          <p:cNvSpPr>
            <a:spLocks noGrp="1"/>
          </p:cNvSpPr>
          <p:nvPr>
            <p:ph type="sldNum" sz="quarter" idx="10"/>
          </p:nvPr>
        </p:nvSpPr>
        <p:spPr/>
        <p:txBody>
          <a:bodyPr/>
          <a:lstStyle/>
          <a:p>
            <a:fld id="{385629A1-CBF1-44DE-A853-F57DCAC652F5}" type="slidenum">
              <a:rPr lang="en-IN" smtClean="0"/>
              <a:pPr/>
              <a:t>7</a:t>
            </a:fld>
            <a:endParaRPr lang="en-IN"/>
          </a:p>
        </p:txBody>
      </p:sp>
    </p:spTree>
    <p:extLst>
      <p:ext uri="{BB962C8B-B14F-4D97-AF65-F5344CB8AC3E}">
        <p14:creationId xmlns:p14="http://schemas.microsoft.com/office/powerpoint/2010/main" val="366393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100" b="1" i="0" kern="1200" dirty="0">
                <a:solidFill>
                  <a:schemeClr val="tx1"/>
                </a:solidFill>
                <a:effectLst/>
                <a:latin typeface="Arial" panose="020B0604020202020204" pitchFamily="34" charset="0"/>
                <a:ea typeface="+mn-ea"/>
                <a:cs typeface="Arial" panose="020B0604020202020204" pitchFamily="34" charset="0"/>
              </a:rPr>
              <a:t>Java Command-Line Arguments</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a:t>
            </a:r>
            <a:r>
              <a:rPr lang="en-IN" sz="1100" b="1" i="0" kern="1200" dirty="0">
                <a:solidFill>
                  <a:schemeClr val="tx1"/>
                </a:solidFill>
                <a:effectLst/>
                <a:latin typeface="Arial" panose="020B0604020202020204" pitchFamily="34" charset="0"/>
                <a:ea typeface="+mn-ea"/>
                <a:cs typeface="Arial" panose="020B0604020202020204" pitchFamily="34" charset="0"/>
              </a:rPr>
              <a:t>command-line arguments</a:t>
            </a:r>
            <a:r>
              <a:rPr lang="en-IN" sz="1100" b="0" i="0" kern="1200" dirty="0">
                <a:solidFill>
                  <a:schemeClr val="tx1"/>
                </a:solidFill>
                <a:effectLst/>
                <a:latin typeface="Arial" panose="020B0604020202020204" pitchFamily="34" charset="0"/>
                <a:ea typeface="+mn-ea"/>
                <a:cs typeface="Arial" panose="020B0604020202020204" pitchFamily="34" charset="0"/>
              </a:rPr>
              <a:t> in Java allow us to pass arguments during the execution of the program.</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As the name suggests arguments are passed through the command line.</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448056" indent="-173736">
              <a:buFont typeface="Arial" panose="020B0604020202020204" pitchFamily="34" charset="0"/>
              <a:buChar char="•"/>
            </a:pPr>
            <a:r>
              <a:rPr lang="en-IN" sz="1100" b="1" i="1" kern="1200" dirty="0">
                <a:solidFill>
                  <a:schemeClr val="tx1"/>
                </a:solidFill>
                <a:effectLst/>
                <a:latin typeface="Arial" panose="020B0604020202020204" pitchFamily="34" charset="0"/>
                <a:ea typeface="+mn-ea"/>
                <a:cs typeface="Arial" panose="020B0604020202020204" pitchFamily="34" charset="0"/>
              </a:rPr>
              <a:t>public</a:t>
            </a:r>
            <a:r>
              <a:rPr lang="en-IN" sz="1100" b="1" i="1" dirty="0">
                <a:effectLst/>
                <a:latin typeface="Arial" panose="020B0604020202020204" pitchFamily="34" charset="0"/>
                <a:cs typeface="Arial" panose="020B0604020202020204" pitchFamily="34" charset="0"/>
              </a:rPr>
              <a:t> </a:t>
            </a:r>
            <a:r>
              <a:rPr lang="en-IN" sz="1100" b="1" i="1" kern="1200" dirty="0">
                <a:solidFill>
                  <a:schemeClr val="tx1"/>
                </a:solidFill>
                <a:effectLst/>
                <a:latin typeface="Arial" panose="020B0604020202020204" pitchFamily="34" charset="0"/>
                <a:ea typeface="+mn-ea"/>
                <a:cs typeface="Arial" panose="020B0604020202020204" pitchFamily="34" charset="0"/>
              </a:rPr>
              <a:t>static</a:t>
            </a:r>
            <a:r>
              <a:rPr lang="en-IN" sz="1100" b="1" i="1" dirty="0">
                <a:effectLst/>
                <a:latin typeface="Arial" panose="020B0604020202020204" pitchFamily="34" charset="0"/>
                <a:cs typeface="Arial" panose="020B0604020202020204" pitchFamily="34" charset="0"/>
              </a:rPr>
              <a:t> </a:t>
            </a:r>
            <a:r>
              <a:rPr lang="en-IN" sz="1100" b="1" i="1" kern="1200" dirty="0">
                <a:solidFill>
                  <a:schemeClr val="tx1"/>
                </a:solidFill>
                <a:effectLst/>
                <a:latin typeface="Arial" panose="020B0604020202020204" pitchFamily="34" charset="0"/>
                <a:ea typeface="+mn-ea"/>
                <a:cs typeface="Arial" panose="020B0604020202020204" pitchFamily="34" charset="0"/>
              </a:rPr>
              <a:t>void</a:t>
            </a:r>
            <a:r>
              <a:rPr lang="en-IN" sz="1100" b="1" i="1" dirty="0">
                <a:effectLst/>
                <a:latin typeface="Arial" panose="020B0604020202020204" pitchFamily="34" charset="0"/>
                <a:cs typeface="Arial" panose="020B0604020202020204" pitchFamily="34" charset="0"/>
              </a:rPr>
              <a:t> </a:t>
            </a:r>
            <a:r>
              <a:rPr lang="en-IN" sz="1100" b="1" i="1" kern="1200" dirty="0">
                <a:solidFill>
                  <a:schemeClr val="tx1"/>
                </a:solidFill>
                <a:effectLst/>
                <a:latin typeface="Arial" panose="020B0604020202020204" pitchFamily="34" charset="0"/>
                <a:ea typeface="+mn-ea"/>
                <a:cs typeface="Arial" panose="020B0604020202020204" pitchFamily="34" charset="0"/>
              </a:rPr>
              <a:t>main</a:t>
            </a:r>
            <a:r>
              <a:rPr lang="en-IN" sz="1100" b="1" i="1" dirty="0">
                <a:effectLst/>
                <a:latin typeface="Arial" panose="020B0604020202020204" pitchFamily="34" charset="0"/>
                <a:cs typeface="Arial" panose="020B0604020202020204" pitchFamily="34" charset="0"/>
              </a:rPr>
              <a:t>(String[] </a:t>
            </a:r>
            <a:r>
              <a:rPr lang="en-IN" sz="1100" b="1" i="1" dirty="0" err="1">
                <a:effectLst/>
                <a:latin typeface="Arial" panose="020B0604020202020204" pitchFamily="34" charset="0"/>
                <a:cs typeface="Arial" panose="020B0604020202020204" pitchFamily="34" charset="0"/>
              </a:rPr>
              <a:t>args</a:t>
            </a:r>
            <a:r>
              <a:rPr lang="en-IN" sz="1100" b="1" i="1" dirty="0">
                <a:effectLst/>
                <a:latin typeface="Arial" panose="020B0604020202020204" pitchFamily="34" charset="0"/>
                <a:cs typeface="Arial" panose="020B0604020202020204" pitchFamily="34" charset="0"/>
              </a:rPr>
              <a:t>) </a:t>
            </a:r>
            <a:r>
              <a:rPr lang="en-IN" sz="1100" b="1" i="1" dirty="0">
                <a:latin typeface="Arial" panose="020B0604020202020204" pitchFamily="34" charset="0"/>
                <a:cs typeface="Arial" panose="020B0604020202020204" pitchFamily="34" charset="0"/>
              </a:rPr>
              <a:t>{...} </a:t>
            </a:r>
          </a:p>
          <a:p>
            <a:endParaRPr lang="en-IN" sz="1100" b="1" i="1"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The String array stores all the arguments passed through the command line.</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Arguments are always stored as strings and always separated by </a:t>
            </a:r>
            <a:r>
              <a:rPr lang="en-IN" sz="1100" b="1" i="0" kern="1200" dirty="0">
                <a:solidFill>
                  <a:schemeClr val="tx1"/>
                </a:solidFill>
                <a:effectLst/>
                <a:latin typeface="Arial" panose="020B0604020202020204" pitchFamily="34" charset="0"/>
                <a:ea typeface="+mn-ea"/>
                <a:cs typeface="Arial" panose="020B0604020202020204" pitchFamily="34" charset="0"/>
              </a:rPr>
              <a:t>white-space</a:t>
            </a:r>
            <a:r>
              <a:rPr lang="en-IN" sz="1100" b="0" i="0" kern="1200" dirty="0">
                <a:solidFill>
                  <a:schemeClr val="tx1"/>
                </a:solidFill>
                <a:effectLst/>
                <a:latin typeface="Arial" panose="020B0604020202020204" pitchFamily="34" charset="0"/>
                <a:ea typeface="+mn-ea"/>
                <a:cs typeface="Arial" panose="020B0604020202020204" pitchFamily="34" charset="0"/>
              </a:rPr>
              <a:t>.</a:t>
            </a:r>
          </a:p>
          <a:p>
            <a:pPr marL="158750" indent="0">
              <a:buNone/>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a:t>
            </a:r>
          </a:p>
          <a:p>
            <a:pPr marL="171450" indent="-171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85629A1-CBF1-44DE-A853-F57DCAC652F5}" type="slidenum">
              <a:rPr lang="en-IN" smtClean="0"/>
              <a:pPr/>
              <a:t>70</a:t>
            </a:fld>
            <a:endParaRPr lang="en-IN"/>
          </a:p>
        </p:txBody>
      </p:sp>
    </p:spTree>
    <p:extLst>
      <p:ext uri="{BB962C8B-B14F-4D97-AF65-F5344CB8AC3E}">
        <p14:creationId xmlns:p14="http://schemas.microsoft.com/office/powerpoint/2010/main" val="1522281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that we have understood scanner classes and Command line arguments. Let’s use these concepts to take inputs from user.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******************Trainer will demonstrate how to take user inputs in different ways***********</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71</a:t>
            </a:fld>
            <a:endParaRPr lang="en-IN"/>
          </a:p>
        </p:txBody>
      </p:sp>
    </p:spTree>
    <p:extLst>
      <p:ext uri="{BB962C8B-B14F-4D97-AF65-F5344CB8AC3E}">
        <p14:creationId xmlns:p14="http://schemas.microsoft.com/office/powerpoint/2010/main" val="22569168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ea typeface="+mn-lt"/>
                <a:cs typeface="+mn-lt"/>
              </a:rPr>
              <a:t>To connect Java application with the MySQL database, we need to follow 5 following steps.</a:t>
            </a:r>
            <a:endParaRPr lang="en-US" dirty="0">
              <a:cs typeface="Calibri"/>
            </a:endParaRPr>
          </a:p>
          <a:p>
            <a:endParaRPr lang="en-US" dirty="0">
              <a:cs typeface="Calibri"/>
            </a:endParaRPr>
          </a:p>
          <a:p>
            <a:pPr marL="173736" indent="-173736">
              <a:buFont typeface="Arial" panose="020B0604020202020204" pitchFamily="34" charset="0"/>
              <a:buChar char="•"/>
            </a:pPr>
            <a:r>
              <a:rPr lang="en-US" b="1" dirty="0">
                <a:ea typeface="+mn-lt"/>
                <a:cs typeface="+mn-lt"/>
              </a:rPr>
              <a:t>Driver class:</a:t>
            </a:r>
            <a:r>
              <a:rPr lang="en-US" dirty="0">
                <a:ea typeface="+mn-lt"/>
                <a:cs typeface="+mn-lt"/>
              </a:rPr>
              <a:t> The driver class for the </a:t>
            </a:r>
            <a:r>
              <a:rPr lang="en-US" dirty="0" err="1">
                <a:ea typeface="+mn-lt"/>
                <a:cs typeface="+mn-lt"/>
              </a:rPr>
              <a:t>mysql</a:t>
            </a:r>
            <a:r>
              <a:rPr lang="en-US" dirty="0">
                <a:ea typeface="+mn-lt"/>
                <a:cs typeface="+mn-lt"/>
              </a:rPr>
              <a:t> database is </a:t>
            </a:r>
            <a:r>
              <a:rPr lang="en-US" dirty="0" err="1">
                <a:ea typeface="+mn-lt"/>
                <a:cs typeface="+mn-lt"/>
              </a:rPr>
              <a:t>com.mysql.jdbc.Driver</a:t>
            </a:r>
            <a:r>
              <a:rPr lang="en-US" dirty="0">
                <a:ea typeface="+mn-lt"/>
                <a:cs typeface="+mn-lt"/>
              </a:rPr>
              <a:t>.</a:t>
            </a:r>
            <a:endParaRPr lang="en-US" dirty="0">
              <a:cs typeface="Calibri"/>
            </a:endParaRPr>
          </a:p>
          <a:p>
            <a:pPr marL="173736" indent="-173736">
              <a:buFont typeface="Arial" panose="020B0604020202020204" pitchFamily="34" charset="0"/>
              <a:buChar char="•"/>
            </a:pPr>
            <a:endParaRPr lang="en-US" b="1" dirty="0">
              <a:ea typeface="+mn-lt"/>
              <a:cs typeface="+mn-lt"/>
            </a:endParaRPr>
          </a:p>
          <a:p>
            <a:pPr marL="173736" indent="-173736">
              <a:buFont typeface="Arial" panose="020B0604020202020204" pitchFamily="34" charset="0"/>
              <a:buChar char="•"/>
            </a:pPr>
            <a:r>
              <a:rPr lang="en-US" b="1" dirty="0">
                <a:ea typeface="+mn-lt"/>
                <a:cs typeface="+mn-lt"/>
              </a:rPr>
              <a:t>Connection URL:</a:t>
            </a:r>
            <a:r>
              <a:rPr lang="en-US" dirty="0">
                <a:ea typeface="+mn-lt"/>
                <a:cs typeface="+mn-lt"/>
              </a:rPr>
              <a:t> The connection URL for the </a:t>
            </a:r>
            <a:r>
              <a:rPr lang="en-US" dirty="0" err="1">
                <a:ea typeface="+mn-lt"/>
                <a:cs typeface="+mn-lt"/>
              </a:rPr>
              <a:t>mysql</a:t>
            </a:r>
            <a:r>
              <a:rPr lang="en-US" dirty="0">
                <a:ea typeface="+mn-lt"/>
                <a:cs typeface="+mn-lt"/>
              </a:rPr>
              <a:t> database is </a:t>
            </a:r>
            <a:r>
              <a:rPr lang="en-US" dirty="0" err="1">
                <a:ea typeface="+mn-lt"/>
                <a:cs typeface="+mn-lt"/>
              </a:rPr>
              <a:t>jdbc:mysql</a:t>
            </a:r>
            <a:r>
              <a:rPr lang="en-US" dirty="0">
                <a:ea typeface="+mn-lt"/>
                <a:cs typeface="+mn-lt"/>
              </a:rPr>
              <a:t>://localhost:3306/</a:t>
            </a:r>
            <a:r>
              <a:rPr lang="en-US" dirty="0" err="1">
                <a:ea typeface="+mn-lt"/>
                <a:cs typeface="+mn-lt"/>
              </a:rPr>
              <a:t>aziz</a:t>
            </a:r>
            <a:r>
              <a:rPr lang="en-US" dirty="0">
                <a:ea typeface="+mn-lt"/>
                <a:cs typeface="+mn-lt"/>
              </a:rPr>
              <a:t> where </a:t>
            </a:r>
            <a:r>
              <a:rPr lang="en-US" dirty="0" err="1">
                <a:ea typeface="+mn-lt"/>
                <a:cs typeface="+mn-lt"/>
              </a:rPr>
              <a:t>jdbc</a:t>
            </a:r>
            <a:r>
              <a:rPr lang="en-US" dirty="0">
                <a:ea typeface="+mn-lt"/>
                <a:cs typeface="+mn-lt"/>
              </a:rPr>
              <a:t> is the API, </a:t>
            </a:r>
            <a:r>
              <a:rPr lang="en-US" dirty="0" err="1">
                <a:ea typeface="+mn-lt"/>
                <a:cs typeface="+mn-lt"/>
              </a:rPr>
              <a:t>mysql</a:t>
            </a:r>
            <a:r>
              <a:rPr lang="en-US" dirty="0">
                <a:ea typeface="+mn-lt"/>
                <a:cs typeface="+mn-lt"/>
              </a:rPr>
              <a:t> is the database, localhost is the server name on which </a:t>
            </a:r>
            <a:r>
              <a:rPr lang="en-US" dirty="0" err="1">
                <a:ea typeface="+mn-lt"/>
                <a:cs typeface="+mn-lt"/>
              </a:rPr>
              <a:t>mysql</a:t>
            </a:r>
            <a:r>
              <a:rPr lang="en-US" dirty="0">
                <a:ea typeface="+mn-lt"/>
                <a:cs typeface="+mn-lt"/>
              </a:rPr>
              <a:t> is running, we may also use IP address, 3306 is the port number and </a:t>
            </a:r>
            <a:r>
              <a:rPr lang="en-US" dirty="0" err="1">
                <a:ea typeface="+mn-lt"/>
                <a:cs typeface="+mn-lt"/>
              </a:rPr>
              <a:t>aziz</a:t>
            </a:r>
            <a:r>
              <a:rPr lang="en-US" dirty="0">
                <a:ea typeface="+mn-lt"/>
                <a:cs typeface="+mn-lt"/>
              </a:rPr>
              <a:t> is the database name. We may use any database, in such case, we need to replace the </a:t>
            </a:r>
            <a:r>
              <a:rPr lang="en-US" dirty="0" err="1">
                <a:ea typeface="+mn-lt"/>
                <a:cs typeface="+mn-lt"/>
              </a:rPr>
              <a:t>aziz</a:t>
            </a:r>
            <a:r>
              <a:rPr lang="en-US" dirty="0">
                <a:ea typeface="+mn-lt"/>
                <a:cs typeface="+mn-lt"/>
              </a:rPr>
              <a:t> with our database name.</a:t>
            </a:r>
            <a:endParaRPr lang="en-US" dirty="0">
              <a:cs typeface="Calibri"/>
            </a:endParaRPr>
          </a:p>
          <a:p>
            <a:pPr marL="173736" indent="-173736">
              <a:buFont typeface="Arial" panose="020B0604020202020204" pitchFamily="34" charset="0"/>
              <a:buChar char="•"/>
            </a:pPr>
            <a:endParaRPr lang="en-US" b="1" dirty="0">
              <a:ea typeface="+mn-lt"/>
              <a:cs typeface="+mn-lt"/>
            </a:endParaRPr>
          </a:p>
          <a:p>
            <a:pPr marL="173736" indent="-173736">
              <a:buFont typeface="Arial" panose="020B0604020202020204" pitchFamily="34" charset="0"/>
              <a:buChar char="•"/>
            </a:pPr>
            <a:r>
              <a:rPr lang="en-US" b="1" dirty="0">
                <a:ea typeface="+mn-lt"/>
                <a:cs typeface="+mn-lt"/>
              </a:rPr>
              <a:t>Username:</a:t>
            </a:r>
            <a:r>
              <a:rPr lang="en-US" dirty="0">
                <a:ea typeface="+mn-lt"/>
                <a:cs typeface="+mn-lt"/>
              </a:rPr>
              <a:t> The default username for the </a:t>
            </a:r>
            <a:r>
              <a:rPr lang="en-US" dirty="0" err="1">
                <a:ea typeface="+mn-lt"/>
                <a:cs typeface="+mn-lt"/>
              </a:rPr>
              <a:t>mysql</a:t>
            </a:r>
            <a:r>
              <a:rPr lang="en-US" dirty="0">
                <a:ea typeface="+mn-lt"/>
                <a:cs typeface="+mn-lt"/>
              </a:rPr>
              <a:t> database is root.</a:t>
            </a:r>
            <a:endParaRPr lang="en-US" dirty="0">
              <a:cs typeface="Calibri"/>
            </a:endParaRPr>
          </a:p>
          <a:p>
            <a:pPr marL="173736" indent="-173736">
              <a:buFont typeface="Arial" panose="020B0604020202020204" pitchFamily="34" charset="0"/>
              <a:buChar char="•"/>
            </a:pPr>
            <a:endParaRPr lang="en-US" b="1" dirty="0">
              <a:ea typeface="+mn-lt"/>
              <a:cs typeface="+mn-lt"/>
            </a:endParaRPr>
          </a:p>
          <a:p>
            <a:pPr marL="173736" indent="-173736">
              <a:buFont typeface="Arial" panose="020B0604020202020204" pitchFamily="34" charset="0"/>
              <a:buChar char="•"/>
            </a:pPr>
            <a:r>
              <a:rPr lang="en-US" b="1" dirty="0">
                <a:ea typeface="+mn-lt"/>
                <a:cs typeface="+mn-lt"/>
              </a:rPr>
              <a:t>Password: </a:t>
            </a:r>
            <a:r>
              <a:rPr lang="en-US" dirty="0">
                <a:ea typeface="+mn-lt"/>
                <a:cs typeface="+mn-lt"/>
              </a:rPr>
              <a:t>It is the password given by the user at the time of installing the </a:t>
            </a:r>
            <a:r>
              <a:rPr lang="en-US" dirty="0" err="1">
                <a:ea typeface="+mn-lt"/>
                <a:cs typeface="+mn-lt"/>
              </a:rPr>
              <a:t>mysql</a:t>
            </a:r>
            <a:r>
              <a:rPr lang="en-US" dirty="0">
                <a:ea typeface="+mn-lt"/>
                <a:cs typeface="+mn-lt"/>
              </a:rPr>
              <a:t> database. In this example, we are going to use root as the password.</a:t>
            </a:r>
            <a:endParaRPr lang="en-US" dirty="0">
              <a:cs typeface="Calibri"/>
            </a:endParaRPr>
          </a:p>
          <a:p>
            <a:endParaRPr lang="en-US" dirty="0">
              <a:cs typeface="Calibri"/>
            </a:endParaRPr>
          </a:p>
          <a:p>
            <a:endParaRPr lang="en-IN" dirty="0"/>
          </a:p>
        </p:txBody>
      </p:sp>
    </p:spTree>
    <p:extLst>
      <p:ext uri="{BB962C8B-B14F-4D97-AF65-F5344CB8AC3E}">
        <p14:creationId xmlns:p14="http://schemas.microsoft.com/office/powerpoint/2010/main" val="31167674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connect database to a java program.</a:t>
            </a:r>
          </a:p>
          <a:p>
            <a:pPr marL="158750" indent="0">
              <a:buNone/>
            </a:pPr>
            <a:endParaRPr lang="en-US" dirty="0"/>
          </a:p>
          <a:p>
            <a:pPr marL="158750" indent="0">
              <a:buNone/>
            </a:pPr>
            <a:r>
              <a:rPr lang="en-US" dirty="0"/>
              <a:t>**************trainer will explain how to use MySQL credentials in java scripts******************</a:t>
            </a:r>
            <a:endParaRPr lang="en-IN" dirty="0"/>
          </a:p>
        </p:txBody>
      </p:sp>
      <p:sp>
        <p:nvSpPr>
          <p:cNvPr id="4" name="Slide Number Placeholder 3"/>
          <p:cNvSpPr>
            <a:spLocks noGrp="1"/>
          </p:cNvSpPr>
          <p:nvPr>
            <p:ph type="sldNum" sz="quarter" idx="5"/>
          </p:nvPr>
        </p:nvSpPr>
        <p:spPr/>
        <p:txBody>
          <a:bodyPr/>
          <a:lstStyle/>
          <a:p>
            <a:fld id="{385629A1-CBF1-44DE-A853-F57DCAC652F5}" type="slidenum">
              <a:rPr lang="en-IN" smtClean="0"/>
              <a:pPr/>
              <a:t>73</a:t>
            </a:fld>
            <a:endParaRPr lang="en-IN"/>
          </a:p>
        </p:txBody>
      </p:sp>
    </p:spTree>
    <p:extLst>
      <p:ext uri="{BB962C8B-B14F-4D97-AF65-F5344CB8AC3E}">
        <p14:creationId xmlns:p14="http://schemas.microsoft.com/office/powerpoint/2010/main" val="3985036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a:lnSpc>
                <a:spcPct val="90000"/>
              </a:lnSpc>
              <a:spcBef>
                <a:spcPts val="1000"/>
              </a:spcBef>
              <a:buFont typeface="Arial"/>
              <a:buNone/>
            </a:pPr>
            <a:r>
              <a:rPr lang="en-US" dirty="0"/>
              <a:t>Let's first create a table in the </a:t>
            </a:r>
            <a:r>
              <a:rPr lang="en-US" dirty="0" err="1"/>
              <a:t>mysql</a:t>
            </a:r>
            <a:r>
              <a:rPr lang="en-US" dirty="0"/>
              <a:t> database, but before creating table, we need to create database first.</a:t>
            </a:r>
          </a:p>
          <a:p>
            <a:pPr marL="158750" indent="0" algn="just">
              <a:lnSpc>
                <a:spcPct val="90000"/>
              </a:lnSpc>
              <a:spcBef>
                <a:spcPts val="1000"/>
              </a:spcBef>
              <a:buNone/>
            </a:pPr>
            <a:r>
              <a:rPr lang="en-IN" dirty="0">
                <a:cs typeface="Calibri"/>
              </a:rPr>
              <a:t>We will use the  names of database and the table to establish connection and </a:t>
            </a:r>
            <a:r>
              <a:rPr lang="en-IN" dirty="0"/>
              <a:t>query to the database </a:t>
            </a:r>
            <a:r>
              <a:rPr lang="en-IN" dirty="0">
                <a:cs typeface="Calibri"/>
              </a:rPr>
              <a:t>from Java.</a:t>
            </a:r>
          </a:p>
          <a:p>
            <a:pPr marL="285750" indent="-285750" algn="just">
              <a:lnSpc>
                <a:spcPct val="90000"/>
              </a:lnSpc>
              <a:spcBef>
                <a:spcPts val="1000"/>
              </a:spcBef>
              <a:buFont typeface="Arial"/>
              <a:buChar char="•"/>
            </a:pPr>
            <a:endParaRPr lang="en-US" dirty="0"/>
          </a:p>
          <a:p>
            <a:pPr marL="173736" indent="-173736" algn="just">
              <a:lnSpc>
                <a:spcPct val="90000"/>
              </a:lnSpc>
              <a:spcBef>
                <a:spcPts val="1000"/>
              </a:spcBef>
              <a:buFont typeface="Arial" panose="020B0604020202020204" pitchFamily="34" charset="0"/>
              <a:buChar char="•"/>
            </a:pPr>
            <a:r>
              <a:rPr lang="en-US" dirty="0"/>
              <a:t>create database </a:t>
            </a:r>
            <a:r>
              <a:rPr lang="en-US" dirty="0" err="1"/>
              <a:t>aziz</a:t>
            </a:r>
            <a:r>
              <a:rPr lang="en-US" dirty="0"/>
              <a:t>;  </a:t>
            </a:r>
          </a:p>
          <a:p>
            <a:pPr marL="173736" indent="-173736" algn="just">
              <a:lnSpc>
                <a:spcPct val="90000"/>
              </a:lnSpc>
              <a:spcBef>
                <a:spcPts val="1000"/>
              </a:spcBef>
              <a:buFont typeface="Arial" panose="020B0604020202020204" pitchFamily="34" charset="0"/>
              <a:buChar char="•"/>
            </a:pPr>
            <a:r>
              <a:rPr lang="en-US" dirty="0"/>
              <a:t>use </a:t>
            </a:r>
            <a:r>
              <a:rPr lang="en-US" dirty="0" err="1"/>
              <a:t>aziz</a:t>
            </a:r>
            <a:r>
              <a:rPr lang="en-US" dirty="0"/>
              <a:t>;  </a:t>
            </a:r>
          </a:p>
          <a:p>
            <a:pPr marL="173736" indent="-173736" algn="just">
              <a:lnSpc>
                <a:spcPct val="90000"/>
              </a:lnSpc>
              <a:spcBef>
                <a:spcPts val="1000"/>
              </a:spcBef>
              <a:buFont typeface="Arial" panose="020B0604020202020204" pitchFamily="34" charset="0"/>
              <a:buChar char="•"/>
            </a:pPr>
            <a:r>
              <a:rPr lang="en-US" dirty="0"/>
              <a:t>create table emp(id </a:t>
            </a:r>
            <a:r>
              <a:rPr lang="en-US" b="1" dirty="0"/>
              <a:t>int</a:t>
            </a:r>
            <a:r>
              <a:rPr lang="en-US" dirty="0"/>
              <a:t>(10),name varchar(40),age </a:t>
            </a:r>
            <a:r>
              <a:rPr lang="en-US" b="1" dirty="0"/>
              <a:t>int</a:t>
            </a:r>
            <a:r>
              <a:rPr lang="en-US" dirty="0"/>
              <a:t>(3));  </a:t>
            </a:r>
          </a:p>
          <a:p>
            <a:pPr>
              <a:lnSpc>
                <a:spcPct val="90000"/>
              </a:lnSpc>
              <a:spcBef>
                <a:spcPts val="1000"/>
              </a:spcBef>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74</a:t>
            </a:fld>
            <a:endParaRPr lang="en-IN"/>
          </a:p>
        </p:txBody>
      </p:sp>
    </p:spTree>
    <p:extLst>
      <p:ext uri="{BB962C8B-B14F-4D97-AF65-F5344CB8AC3E}">
        <p14:creationId xmlns:p14="http://schemas.microsoft.com/office/powerpoint/2010/main" val="2222914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173736">
              <a:buFont typeface="Arial" panose="020B0604020202020204" pitchFamily="34" charset="0"/>
              <a:buChar char="•"/>
            </a:pPr>
            <a:r>
              <a:rPr lang="en-IN" dirty="0">
                <a:cs typeface="Calibri"/>
              </a:rPr>
              <a:t>You can use the code displayed on the screen to connect a java program to a database.</a:t>
            </a:r>
          </a:p>
          <a:p>
            <a:pPr marL="0" indent="-173736">
              <a:buFont typeface="Arial" panose="020B0604020202020204" pitchFamily="34" charset="0"/>
              <a:buChar char="•"/>
            </a:pPr>
            <a:endParaRPr lang="en-IN" dirty="0">
              <a:cs typeface="Calibri"/>
            </a:endParaRPr>
          </a:p>
          <a:p>
            <a:pPr marL="0" indent="-173736">
              <a:buFont typeface="Arial" panose="020B0604020202020204" pitchFamily="34" charset="0"/>
              <a:buChar char="•"/>
            </a:pPr>
            <a:r>
              <a:rPr lang="en-IN" dirty="0">
                <a:cs typeface="Calibri"/>
              </a:rPr>
              <a:t>Here, the name of database is Aziz and the username, password is root.</a:t>
            </a:r>
          </a:p>
          <a:p>
            <a:pPr marL="0" indent="-173736">
              <a:buFont typeface="Arial" panose="020B0604020202020204" pitchFamily="34" charset="0"/>
              <a:buChar char="•"/>
            </a:pPr>
            <a:endParaRPr lang="en-IN" dirty="0">
              <a:cs typeface="Calibri"/>
            </a:endParaRPr>
          </a:p>
          <a:p>
            <a:pPr marL="0" indent="-173736">
              <a:buFont typeface="Arial" panose="020B0604020202020204" pitchFamily="34" charset="0"/>
              <a:buChar char="•"/>
            </a:pPr>
            <a:r>
              <a:rPr lang="en-IN" dirty="0">
                <a:cs typeface="Calibri"/>
              </a:rPr>
              <a:t>You can set your own username, password or database name in your implementation.</a:t>
            </a:r>
          </a:p>
        </p:txBody>
      </p:sp>
      <p:sp>
        <p:nvSpPr>
          <p:cNvPr id="4" name="Slide Number Placeholder 3"/>
          <p:cNvSpPr>
            <a:spLocks noGrp="1"/>
          </p:cNvSpPr>
          <p:nvPr>
            <p:ph type="sldNum" sz="quarter" idx="5"/>
          </p:nvPr>
        </p:nvSpPr>
        <p:spPr/>
        <p:txBody>
          <a:bodyPr/>
          <a:lstStyle/>
          <a:p>
            <a:fld id="{385629A1-CBF1-44DE-A853-F57DCAC652F5}" type="slidenum">
              <a:rPr lang="en-IN" smtClean="0"/>
              <a:pPr/>
              <a:t>75</a:t>
            </a:fld>
            <a:endParaRPr lang="en-IN"/>
          </a:p>
        </p:txBody>
      </p:sp>
    </p:spTree>
    <p:extLst>
      <p:ext uri="{BB962C8B-B14F-4D97-AF65-F5344CB8AC3E}">
        <p14:creationId xmlns:p14="http://schemas.microsoft.com/office/powerpoint/2010/main" val="2704734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1" dirty="0">
                <a:cs typeface="Calibri"/>
              </a:rPr>
              <a:t>Summary</a:t>
            </a:r>
          </a:p>
          <a:p>
            <a:pPr algn="l"/>
            <a:endParaRPr lang="en-US" dirty="0">
              <a:cs typeface="Calibri"/>
            </a:endParaRPr>
          </a:p>
          <a:p>
            <a:pPr marL="171450" indent="-171450" algn="l">
              <a:lnSpc>
                <a:spcPct val="90000"/>
              </a:lnSpc>
              <a:spcBef>
                <a:spcPts val="1000"/>
              </a:spcBef>
              <a:buFont typeface="Arial"/>
              <a:buChar char="•"/>
            </a:pPr>
            <a:r>
              <a:rPr lang="en-US" dirty="0"/>
              <a:t>Java is an Object-Oriented Programming Language.</a:t>
            </a:r>
          </a:p>
          <a:p>
            <a:pPr marL="171450" indent="-171450" algn="l">
              <a:lnSpc>
                <a:spcPct val="90000"/>
              </a:lnSpc>
              <a:spcBef>
                <a:spcPts val="1000"/>
              </a:spcBef>
              <a:buFont typeface="Arial"/>
              <a:buChar char="•"/>
            </a:pPr>
            <a:endParaRPr lang="en-US" dirty="0"/>
          </a:p>
          <a:p>
            <a:pPr marL="171450" indent="-171450" algn="l">
              <a:lnSpc>
                <a:spcPct val="90000"/>
              </a:lnSpc>
              <a:spcBef>
                <a:spcPts val="1000"/>
              </a:spcBef>
              <a:buFont typeface="Arial"/>
              <a:buChar char="•"/>
            </a:pPr>
            <a:r>
              <a:rPr lang="en-US" dirty="0"/>
              <a:t>Java is used for building a wide range of software applications, from web and mobile apps to desktop programs and server systems.</a:t>
            </a:r>
          </a:p>
          <a:p>
            <a:pPr marL="171450" indent="-171450" algn="l">
              <a:lnSpc>
                <a:spcPct val="90000"/>
              </a:lnSpc>
              <a:spcBef>
                <a:spcPts val="1000"/>
              </a:spcBef>
              <a:buFont typeface="Arial"/>
              <a:buChar char="•"/>
            </a:pPr>
            <a:endParaRPr lang="en-US" dirty="0"/>
          </a:p>
          <a:p>
            <a:pPr marL="171450" indent="-171450" algn="l">
              <a:lnSpc>
                <a:spcPct val="90000"/>
              </a:lnSpc>
              <a:spcBef>
                <a:spcPts val="1000"/>
              </a:spcBef>
              <a:buFont typeface="Arial"/>
              <a:buChar char="•"/>
            </a:pPr>
            <a:r>
              <a:rPr lang="en-IN" dirty="0"/>
              <a:t>Java can be integrated with different database management system software too.</a:t>
            </a:r>
            <a:endParaRPr lang="en-US" dirty="0"/>
          </a:p>
          <a:p>
            <a:pPr algn="l"/>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76</a:t>
            </a:fld>
            <a:endParaRPr lang="en-IN"/>
          </a:p>
        </p:txBody>
      </p:sp>
    </p:spTree>
    <p:extLst>
      <p:ext uri="{BB962C8B-B14F-4D97-AF65-F5344CB8AC3E}">
        <p14:creationId xmlns:p14="http://schemas.microsoft.com/office/powerpoint/2010/main" val="31785798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77</a:t>
            </a:fld>
            <a:endParaRPr lang="en-IN"/>
          </a:p>
        </p:txBody>
      </p:sp>
    </p:spTree>
    <p:extLst>
      <p:ext uri="{BB962C8B-B14F-4D97-AF65-F5344CB8AC3E}">
        <p14:creationId xmlns:p14="http://schemas.microsoft.com/office/powerpoint/2010/main" val="19322751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78</a:t>
            </a:fld>
            <a:endParaRPr lang="en-IN"/>
          </a:p>
        </p:txBody>
      </p:sp>
    </p:spTree>
    <p:extLst>
      <p:ext uri="{BB962C8B-B14F-4D97-AF65-F5344CB8AC3E}">
        <p14:creationId xmlns:p14="http://schemas.microsoft.com/office/powerpoint/2010/main" val="21758873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79</a:t>
            </a:fld>
            <a:endParaRPr lang="en-IN"/>
          </a:p>
        </p:txBody>
      </p:sp>
    </p:spTree>
    <p:extLst>
      <p:ext uri="{BB962C8B-B14F-4D97-AF65-F5344CB8AC3E}">
        <p14:creationId xmlns:p14="http://schemas.microsoft.com/office/powerpoint/2010/main" val="252559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What is JRE?</a:t>
            </a:r>
          </a:p>
          <a:p>
            <a:pPr marL="0" indent="0">
              <a:buNone/>
            </a:pPr>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JRE (Java Runtime Environment) is a software package that provides Java class libraries, Java Virtual Machine (JVM), and other components that are required to run Java applications.</a:t>
            </a:r>
          </a:p>
          <a:p>
            <a:pPr marL="0" indent="0">
              <a:buFont typeface="Arial" panose="020B0604020202020204" pitchFamily="34" charset="0"/>
              <a:buNone/>
            </a:pPr>
            <a:br>
              <a:rPr lang="en-IN" sz="1100" b="0" i="0" kern="1200" dirty="0">
                <a:solidFill>
                  <a:schemeClr val="tx1"/>
                </a:solidFill>
                <a:effectLst/>
                <a:latin typeface="Arial" panose="020B0604020202020204" pitchFamily="34" charset="0"/>
                <a:ea typeface="+mn-ea"/>
                <a:cs typeface="Arial" panose="020B0604020202020204" pitchFamily="34" charset="0"/>
              </a:rPr>
            </a:br>
            <a:r>
              <a:rPr lang="en-IN" sz="1100" b="0" i="0" kern="1200" dirty="0">
                <a:solidFill>
                  <a:schemeClr val="tx1"/>
                </a:solidFill>
                <a:effectLst/>
                <a:latin typeface="Arial" panose="020B0604020202020204" pitchFamily="34" charset="0"/>
                <a:ea typeface="+mn-ea"/>
                <a:cs typeface="Arial" panose="020B0604020202020204" pitchFamily="34" charset="0"/>
              </a:rPr>
              <a:t>JRE is the superset of JVM.</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you need to run Java programs, but not develop them, JRE is what you need.</a:t>
            </a:r>
            <a:endParaRPr lang="en-IN"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1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IN" sz="1100" dirty="0">
                <a:latin typeface="Arial" panose="020B0604020202020204" pitchFamily="34" charset="0"/>
                <a:cs typeface="Arial" panose="020B0604020202020204" pitchFamily="34" charset="0"/>
              </a:rPr>
              <a:t>Reference - https://www.programiz.com/java-programming/jvm-jre-jdk</a:t>
            </a:r>
          </a:p>
        </p:txBody>
      </p:sp>
      <p:sp>
        <p:nvSpPr>
          <p:cNvPr id="4" name="Slide Number Placeholder 3"/>
          <p:cNvSpPr>
            <a:spLocks noGrp="1"/>
          </p:cNvSpPr>
          <p:nvPr>
            <p:ph type="sldNum" sz="quarter" idx="10"/>
          </p:nvPr>
        </p:nvSpPr>
        <p:spPr/>
        <p:txBody>
          <a:bodyPr/>
          <a:lstStyle/>
          <a:p>
            <a:fld id="{385629A1-CBF1-44DE-A853-F57DCAC652F5}" type="slidenum">
              <a:rPr lang="en-IN" smtClean="0"/>
              <a:pPr/>
              <a:t>8</a:t>
            </a:fld>
            <a:endParaRPr lang="en-IN"/>
          </a:p>
        </p:txBody>
      </p:sp>
    </p:spTree>
    <p:extLst>
      <p:ext uri="{BB962C8B-B14F-4D97-AF65-F5344CB8AC3E}">
        <p14:creationId xmlns:p14="http://schemas.microsoft.com/office/powerpoint/2010/main" val="31485009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85629A1-CBF1-44DE-A853-F57DCAC652F5}" type="slidenum">
              <a:rPr lang="en-IN" smtClean="0"/>
              <a:pPr/>
              <a:t>80</a:t>
            </a:fld>
            <a:endParaRPr lang="en-IN"/>
          </a:p>
        </p:txBody>
      </p:sp>
    </p:spTree>
    <p:extLst>
      <p:ext uri="{BB962C8B-B14F-4D97-AF65-F5344CB8AC3E}">
        <p14:creationId xmlns:p14="http://schemas.microsoft.com/office/powerpoint/2010/main" val="1595061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002060"/>
                </a:solidFill>
                <a:latin typeface="Arial" panose="020B0604020202020204" pitchFamily="34" charset="0"/>
                <a:cs typeface="Arial" panose="020B0604020202020204" pitchFamily="34" charset="0"/>
              </a:rPr>
              <a:t>Java JDK, JRE and JVM</a:t>
            </a:r>
            <a:endParaRPr lang="en-US" sz="1100" dirty="0">
              <a:latin typeface="Arial" panose="020B0604020202020204" pitchFamily="34" charset="0"/>
              <a:cs typeface="Arial" panose="020B0604020202020204" pitchFamily="34" charset="0"/>
            </a:endParaRPr>
          </a:p>
          <a:p>
            <a:pPr marL="0" indent="0">
              <a:buNone/>
            </a:pPr>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IN" sz="1100" b="1" i="0" kern="1200" dirty="0">
                <a:solidFill>
                  <a:schemeClr val="tx1"/>
                </a:solidFill>
                <a:effectLst/>
                <a:latin typeface="Arial" panose="020B0604020202020204" pitchFamily="34" charset="0"/>
                <a:ea typeface="+mn-ea"/>
                <a:cs typeface="Arial" panose="020B0604020202020204" pitchFamily="34" charset="0"/>
              </a:rPr>
              <a:t>What is JDK?</a:t>
            </a:r>
          </a:p>
          <a:p>
            <a:pPr marL="0" indent="0">
              <a:buNone/>
            </a:pPr>
            <a:endParaRPr lang="en-IN" sz="1100" b="1"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JDK (Java Development Kit) is a software development kit required to develop applications in Java.</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When you download JDK, JRE is also downloaded with it.</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In addition to JRE, JDK also contains a number of development tools (compilers, </a:t>
            </a:r>
            <a:r>
              <a:rPr lang="en-IN" sz="1100" b="0" i="0" kern="1200" dirty="0" err="1">
                <a:solidFill>
                  <a:schemeClr val="tx1"/>
                </a:solidFill>
                <a:effectLst/>
                <a:latin typeface="Arial" panose="020B0604020202020204" pitchFamily="34" charset="0"/>
                <a:ea typeface="+mn-ea"/>
                <a:cs typeface="Arial" panose="020B0604020202020204" pitchFamily="34" charset="0"/>
              </a:rPr>
              <a:t>JavaDoc</a:t>
            </a:r>
            <a:r>
              <a:rPr lang="en-IN" sz="1100" b="0" i="0" kern="1200" dirty="0">
                <a:solidFill>
                  <a:schemeClr val="tx1"/>
                </a:solidFill>
                <a:effectLst/>
                <a:latin typeface="Arial" panose="020B0604020202020204" pitchFamily="34" charset="0"/>
                <a:ea typeface="+mn-ea"/>
                <a:cs typeface="Arial" panose="020B0604020202020204" pitchFamily="34" charset="0"/>
              </a:rPr>
              <a:t>, Java Debugger, etc).</a:t>
            </a:r>
          </a:p>
          <a:p>
            <a:pPr marL="171450" indent="-171450">
              <a:buFont typeface="Arial" panose="020B0604020202020204" pitchFamily="34" charset="0"/>
              <a:buChar char="•"/>
            </a:pPr>
            <a:r>
              <a:rPr lang="en-IN" sz="1100" b="0" i="0" kern="1200" dirty="0">
                <a:solidFill>
                  <a:schemeClr val="tx1"/>
                </a:solidFill>
                <a:effectLst/>
                <a:latin typeface="Arial" panose="020B0604020202020204" pitchFamily="34" charset="0"/>
                <a:ea typeface="+mn-ea"/>
                <a:cs typeface="Arial" panose="020B0604020202020204" pitchFamily="34" charset="0"/>
              </a:rPr>
              <a:t>If you want to develop Java applications, download JDK.</a:t>
            </a:r>
          </a:p>
          <a:p>
            <a:pPr marL="171450" indent="-171450">
              <a:buFont typeface="Arial" panose="020B0604020202020204" pitchFamily="34" charset="0"/>
              <a:buChar char="•"/>
            </a:pPr>
            <a:endParaRPr lang="en-IN" sz="11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IN" sz="1100" dirty="0">
                <a:latin typeface="Arial" panose="020B0604020202020204" pitchFamily="34" charset="0"/>
                <a:cs typeface="Arial" panose="020B0604020202020204" pitchFamily="34" charset="0"/>
              </a:rPr>
              <a:t>Reference - https://www.programiz.com/java-programming/jvm-jre-jdk</a:t>
            </a:r>
          </a:p>
        </p:txBody>
      </p:sp>
      <p:sp>
        <p:nvSpPr>
          <p:cNvPr id="4" name="Slide Number Placeholder 3"/>
          <p:cNvSpPr>
            <a:spLocks noGrp="1"/>
          </p:cNvSpPr>
          <p:nvPr>
            <p:ph type="sldNum" sz="quarter" idx="10"/>
          </p:nvPr>
        </p:nvSpPr>
        <p:spPr/>
        <p:txBody>
          <a:bodyPr/>
          <a:lstStyle/>
          <a:p>
            <a:fld id="{385629A1-CBF1-44DE-A853-F57DCAC652F5}" type="slidenum">
              <a:rPr lang="en-IN" smtClean="0"/>
              <a:pPr/>
              <a:t>9</a:t>
            </a:fld>
            <a:endParaRPr lang="en-IN"/>
          </a:p>
        </p:txBody>
      </p:sp>
    </p:spTree>
    <p:extLst>
      <p:ext uri="{BB962C8B-B14F-4D97-AF65-F5344CB8AC3E}">
        <p14:creationId xmlns:p14="http://schemas.microsoft.com/office/powerpoint/2010/main" val="2889358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dirty="0">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9/13/2023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DBE1-DEC6-4B05-B4BC-D93347DD54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FEC75-4862-459E-A890-5EC4C93AF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8B973-B46B-4FA2-B9E7-3C8DD21034A4}"/>
              </a:ext>
            </a:extLst>
          </p:cNvPr>
          <p:cNvSpPr>
            <a:spLocks noGrp="1"/>
          </p:cNvSpPr>
          <p:nvPr>
            <p:ph type="dt" sz="half" idx="10"/>
          </p:nvPr>
        </p:nvSpPr>
        <p:spPr/>
        <p:txBody>
          <a:bodyPr/>
          <a:lstStyle/>
          <a:p>
            <a:fld id="{B0550DF7-2FF0-4E33-9009-863FB344F505}" type="datetime1">
              <a:rPr lang="en-IN" smtClean="0"/>
              <a:pPr/>
              <a:t>13-09-2023</a:t>
            </a:fld>
            <a:endParaRPr lang="en-IN"/>
          </a:p>
        </p:txBody>
      </p:sp>
      <p:sp>
        <p:nvSpPr>
          <p:cNvPr id="6" name="Slide Number Placeholder 5">
            <a:extLst>
              <a:ext uri="{FF2B5EF4-FFF2-40B4-BE49-F238E27FC236}">
                <a16:creationId xmlns:a16="http://schemas.microsoft.com/office/drawing/2014/main" id="{A8BB20DA-69BC-4041-A2BC-1E44AB0A5104}"/>
              </a:ext>
            </a:extLst>
          </p:cNvPr>
          <p:cNvSpPr>
            <a:spLocks noGrp="1"/>
          </p:cNvSpPr>
          <p:nvPr>
            <p:ph type="sldNum" sz="quarter" idx="12"/>
          </p:nvPr>
        </p:nvSpPr>
        <p:spPr/>
        <p:txBody>
          <a:bodyPr/>
          <a:lstStyle/>
          <a:p>
            <a:fld id="{0D101AD5-6C87-4D54-9E40-9F82F09AB7AA}" type="slidenum">
              <a:rPr lang="en-IN" smtClean="0"/>
              <a:pPr/>
              <a:t>‹#›</a:t>
            </a:fld>
            <a:endParaRPr lang="en-IN"/>
          </a:p>
        </p:txBody>
      </p:sp>
      <p:sp>
        <p:nvSpPr>
          <p:cNvPr id="7" name="Footer Placeholder 4">
            <a:extLst>
              <a:ext uri="{FF2B5EF4-FFF2-40B4-BE49-F238E27FC236}">
                <a16:creationId xmlns:a16="http://schemas.microsoft.com/office/drawing/2014/main" id="{6341A7A5-BCA1-465B-859D-88150A6DA931}"/>
              </a:ext>
            </a:extLst>
          </p:cNvPr>
          <p:cNvSpPr>
            <a:spLocks noGrp="1"/>
          </p:cNvSpPr>
          <p:nvPr>
            <p:ph type="ftr" sz="quarter" idx="11"/>
          </p:nvPr>
        </p:nvSpPr>
        <p:spPr>
          <a:xfrm>
            <a:off x="3028950" y="4767262"/>
            <a:ext cx="3086100" cy="273844"/>
          </a:xfrm>
          <a:prstGeom prst="rect">
            <a:avLst/>
          </a:prstGeom>
        </p:spPr>
        <p:txBody>
          <a:bodyPr/>
          <a:lstStyle>
            <a:lvl1pPr algn="ctr">
              <a:defRPr sz="600">
                <a:latin typeface="Arial" panose="020B0604020202020204" pitchFamily="34" charset="0"/>
                <a:cs typeface="Arial" panose="020B0604020202020204" pitchFamily="34" charset="0"/>
              </a:defRPr>
            </a:lvl1pPr>
          </a:lstStyle>
          <a:p>
            <a:r>
              <a:rPr lang="en-US"/>
              <a:t>Copyright © </a:t>
            </a:r>
            <a:r>
              <a:rPr lang="en-US" err="1"/>
              <a:t>Edunet</a:t>
            </a:r>
            <a:r>
              <a:rPr lang="en-US"/>
              <a:t> Foundation. All rights reserved.</a:t>
            </a:r>
          </a:p>
        </p:txBody>
      </p:sp>
    </p:spTree>
    <p:extLst>
      <p:ext uri="{BB962C8B-B14F-4D97-AF65-F5344CB8AC3E}">
        <p14:creationId xmlns:p14="http://schemas.microsoft.com/office/powerpoint/2010/main" val="2225644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CF233472-C4FA-4F47-68C2-72A36057DA2F}"/>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99E217-9FDC-CB04-7923-50EEB638459D}"/>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A15FF1-C353-F285-EFD9-8F310E49419C}"/>
              </a:ext>
            </a:extLst>
          </p:cNvPr>
          <p:cNvSpPr txBox="1"/>
          <p:nvPr userDrawn="1"/>
        </p:nvSpPr>
        <p:spPr>
          <a:xfrm>
            <a:off x="132080" y="65687"/>
            <a:ext cx="3955826" cy="338554"/>
          </a:xfrm>
          <a:prstGeom prst="rect">
            <a:avLst/>
          </a:prstGeom>
          <a:noFill/>
        </p:spPr>
        <p:txBody>
          <a:bodyPr wrap="square" rtlCol="0">
            <a:spAutoFit/>
          </a:bodyPr>
          <a:lstStyle/>
          <a:p>
            <a:r>
              <a:rPr lang="en-US" sz="1600" b="1" dirty="0">
                <a:solidFill>
                  <a:schemeClr val="bg1"/>
                </a:solidFill>
              </a:rPr>
              <a:t>Programming and Coding Skills </a:t>
            </a:r>
          </a:p>
        </p:txBody>
      </p:sp>
      <p:sp>
        <p:nvSpPr>
          <p:cNvPr id="16" name="Rectangle 15">
            <a:extLst>
              <a:ext uri="{FF2B5EF4-FFF2-40B4-BE49-F238E27FC236}">
                <a16:creationId xmlns:a16="http://schemas.microsoft.com/office/drawing/2014/main" id="{2EF9EF3C-7AF4-9A38-D129-27E3F44314F1}"/>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82CB4AF-4DC7-BA65-3792-E749E8615D84}"/>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 id="214748368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2%20Installing%20Java%20and%20Writing%20a%20Hello%20World%20Program.docx"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programiz.com/java-programming/if-else-statemen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programiz.com/java-programming/switch-state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3%20-%20Java%20Conditional%20Statements%E2%80%8B%20.doc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www.programiz.com/java-programming/for-loo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www.programiz.com/java-programming/do-while-loo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www.programiz.com/java-programming/break-statemen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www.programiz.com/java-programming/continue-stateme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www.programiz.com/java-programming/array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www.programiz.com/java-programming/multidimensional-arra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4%20Java%20Loop%20Statements.doc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www.programiz.com/java-programming/recurs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5%20-%20Methods%2C%20Constructors%20and%20Recursion.docx"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emergetech.org/tag/jav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techvidvan.com/tutorials/java-inheritanc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www.programiz.com/java-programming/inheritanc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reepngimg.com/thumb/android/58538-development-android-software-free-hd-image.png" TargetMode="External"/><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th.bing.com/th?id=OIP.Yx91YNagdB1i40inkBEWWAHaE8&amp;w=306&amp;h=204&amp;c=8&amp;rs=1&amp;qlt=90&amp;o=6&amp;dpr=1.3&amp;pid=3.1&amp;rm=2" TargetMode="External"/><Relationship Id="rId4" Type="http://schemas.openxmlformats.org/officeDocument/2006/relationships/image" Target="../media/image9.png"/><Relationship Id="rId9" Type="http://schemas.openxmlformats.org/officeDocument/2006/relationships/hyperlink" Target="https://1000marken.net/wp-content/uploads/2021/01/Minecraft-Symbol.p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bytesofgigabytes.com/java/inheritance-in-java"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6%20-%20Demonstrate%20inheritance%20in%20java%20and%20types.doc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hyperlink" Target="https://codegym.cc/groups/posts/polymorphism-in-jav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hyperlink" Target="https://www.javaguides.net/2018/08/polymorphism-in-java-with-example.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hyperlink" Target="https://www.programiz.com/java-programming/polymorphis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techvidvan.com/tutorials/method-overloading-and-overridin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hyperlink" Target="https://techvidvan.com/tutorials/method-overloading-and-overrid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hyperlink" Target="https://www.programiz.com/java-programming/method-overrid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www.freepik.com/premium-vector/content-marketing-landing-page_6324893.htm#query=contents&amp;position=17&amp;from_view=search&amp;track=sph"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7%20-%20Explain%20Polymorphism%20in%20Java%2C%20Method%20overloading%20and%20method%20overriding%20in%20Java.docx"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hyperlink" Target="https://www.tutorialkart.com/java/abstraction-in-java"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techvidvan.com/tutorials/abstraction-in-jav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8%20-%20Java%20Abstraction.docx"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s://techblogstation.com/java/oops-concepts-in-java"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javatutorial.net/java-encapsulation-exampl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hyperlink" Target="https://www.programiz.com/java-programming/access-modifi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dev.to/tech_sam/let-s-revisit-java-in-2019-3o8c"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29%20-%20Java%20Encapsulation.doc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hyperlink" Target="https://www.programiz.com/java-programming/excep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30%20-%20Exception%20Handling%20in%20Java%E2%80%8B.docx"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programiz.com/java-programming/jvm-jre-jdk"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31%20Taking%20User%20Inputs%20in%20Java%E2%80%8B%20.docx"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hyperlink" Target="https://github.com/maxnux/FoundationCourse/blob/main/Lab%2032%20Databse%20Connectivity%20in%20Java.docx"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programiz.com/java-programming/jvm-jre-jdk"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programiz.com/java-programming/jvm-jre-j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Rounded Corners 3">
            <a:extLst>
              <a:ext uri="{FF2B5EF4-FFF2-40B4-BE49-F238E27FC236}">
                <a16:creationId xmlns:a16="http://schemas.microsoft.com/office/drawing/2014/main" id="{1BFECF01-5B37-F500-F5BF-94F4716E2D91}"/>
              </a:ext>
            </a:extLst>
          </p:cNvPr>
          <p:cNvSpPr/>
          <p:nvPr/>
        </p:nvSpPr>
        <p:spPr>
          <a:xfrm>
            <a:off x="1169043" y="1076446"/>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oogle Shape;110;p4" descr="A close up of a sign&#10;&#10;Description automatically generated">
            <a:extLst>
              <a:ext uri="{FF2B5EF4-FFF2-40B4-BE49-F238E27FC236}">
                <a16:creationId xmlns:a16="http://schemas.microsoft.com/office/drawing/2014/main" id="{5932A6D5-A00E-129C-B0F1-3E240A7EB9BD}"/>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8" name="Picture 7">
            <a:extLst>
              <a:ext uri="{FF2B5EF4-FFF2-40B4-BE49-F238E27FC236}">
                <a16:creationId xmlns:a16="http://schemas.microsoft.com/office/drawing/2014/main" id="{D7522E13-2092-E683-387B-61B79ADA0E6C}"/>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1" name="Straight Connector 10">
            <a:extLst>
              <a:ext uri="{FF2B5EF4-FFF2-40B4-BE49-F238E27FC236}">
                <a16:creationId xmlns:a16="http://schemas.microsoft.com/office/drawing/2014/main" id="{76625526-CE00-DA15-6C75-10C22B45835A}"/>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4D715B1-8CE0-869B-F544-DA3C2AAA0AAC}"/>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F810583F-6E7D-E0B9-EF85-2EB95FF5D078}"/>
              </a:ext>
            </a:extLst>
          </p:cNvPr>
          <p:cNvPicPr/>
          <p:nvPr/>
        </p:nvPicPr>
        <p:blipFill>
          <a:blip r:embed="rId6"/>
          <a:stretch/>
        </p:blipFill>
        <p:spPr>
          <a:xfrm>
            <a:off x="6212294" y="1633695"/>
            <a:ext cx="1402381" cy="363414"/>
          </a:xfrm>
          <a:prstGeom prst="rect">
            <a:avLst/>
          </a:prstGeom>
          <a:ln w="0">
            <a:noFill/>
          </a:ln>
        </p:spPr>
      </p:pic>
      <p:cxnSp>
        <p:nvCxnSpPr>
          <p:cNvPr id="7" name="Straight Connector 6">
            <a:extLst>
              <a:ext uri="{FF2B5EF4-FFF2-40B4-BE49-F238E27FC236}">
                <a16:creationId xmlns:a16="http://schemas.microsoft.com/office/drawing/2014/main" id="{383E44D2-12A8-66DE-2633-055E4C4F5C88}"/>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Picture 9" descr="A blue and black text&#10;&#10;Description automatically generated">
            <a:extLst>
              <a:ext uri="{FF2B5EF4-FFF2-40B4-BE49-F238E27FC236}">
                <a16:creationId xmlns:a16="http://schemas.microsoft.com/office/drawing/2014/main" id="{D7915256-A6BA-514F-6482-14C36AB792E1}"/>
              </a:ext>
            </a:extLst>
          </p:cNvPr>
          <p:cNvPicPr>
            <a:picLocks noChangeAspect="1"/>
          </p:cNvPicPr>
          <p:nvPr/>
        </p:nvPicPr>
        <p:blipFill>
          <a:blip r:embed="rId7"/>
          <a:stretch>
            <a:fillRect/>
          </a:stretch>
        </p:blipFill>
        <p:spPr>
          <a:xfrm>
            <a:off x="1567263" y="1495382"/>
            <a:ext cx="1816256" cy="454064"/>
          </a:xfrm>
          <a:prstGeom prst="rect">
            <a:avLst/>
          </a:prstGeom>
        </p:spPr>
      </p:pic>
      <p:sp>
        <p:nvSpPr>
          <p:cNvPr id="12" name="Rectangle: Rounded Corners 11">
            <a:extLst>
              <a:ext uri="{FF2B5EF4-FFF2-40B4-BE49-F238E27FC236}">
                <a16:creationId xmlns:a16="http://schemas.microsoft.com/office/drawing/2014/main" id="{AF71236D-5C56-C3F8-7F14-DFD45A062510}"/>
              </a:ext>
            </a:extLst>
          </p:cNvPr>
          <p:cNvSpPr/>
          <p:nvPr/>
        </p:nvSpPr>
        <p:spPr>
          <a:xfrm>
            <a:off x="1689123" y="275869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Programming and Coding Skills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9829" y="536480"/>
            <a:ext cx="2877691" cy="503649"/>
          </a:xfrm>
        </p:spPr>
        <p:txBody>
          <a:bodyPr anchor="ctr">
            <a:normAutofit/>
          </a:bodyPr>
          <a:lstStyle/>
          <a:p>
            <a:r>
              <a:rPr lang="en-IN" sz="1600" b="1" dirty="0">
                <a:solidFill>
                  <a:srgbClr val="002060"/>
                </a:solidFill>
                <a:latin typeface="Arial"/>
                <a:cs typeface="Arial"/>
              </a:rPr>
              <a:t>Java Variables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60021" y="1055369"/>
            <a:ext cx="4411980" cy="114646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 variable is a location in memory (storage area) to hold data.</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To indicate the storage area, each variable should be given a unique name (identifier).</a:t>
            </a:r>
          </a:p>
        </p:txBody>
      </p:sp>
      <p:pic>
        <p:nvPicPr>
          <p:cNvPr id="1026" name="Picture 2" descr="Java Logo, symbol, meaning, history, PNG, brand">
            <a:extLst>
              <a:ext uri="{FF2B5EF4-FFF2-40B4-BE49-F238E27FC236}">
                <a16:creationId xmlns:a16="http://schemas.microsoft.com/office/drawing/2014/main" id="{6C17FBD1-C75E-3534-AF32-E820E248E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6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5295" y="557935"/>
            <a:ext cx="2973665" cy="447905"/>
          </a:xfrm>
        </p:spPr>
        <p:txBody>
          <a:bodyPr anchor="ctr">
            <a:normAutofit/>
          </a:bodyPr>
          <a:lstStyle/>
          <a:p>
            <a:r>
              <a:rPr lang="en-IN" sz="1600" b="1" dirty="0">
                <a:solidFill>
                  <a:srgbClr val="002060"/>
                </a:solidFill>
                <a:latin typeface="Arial"/>
                <a:cs typeface="Arial"/>
              </a:rPr>
              <a:t>Java Data Types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60020" y="1052922"/>
            <a:ext cx="4533900" cy="287001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Data types specify the type of data that can be stored inside variables in Java.</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There are 8 Primitive Data Types:</a:t>
            </a:r>
          </a:p>
          <a:p>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Boolean</a:t>
            </a:r>
          </a:p>
          <a:p>
            <a:pPr marL="173736" indent="-173736">
              <a:buClr>
                <a:srgbClr val="213163"/>
              </a:buClr>
              <a:buFont typeface="Arial" panose="020B0604020202020204" pitchFamily="34" charset="0"/>
              <a:buChar char="•"/>
            </a:pPr>
            <a:r>
              <a:rPr lang="en-IN" dirty="0">
                <a:ea typeface="+mn-lt"/>
              </a:rPr>
              <a:t>Byte</a:t>
            </a:r>
          </a:p>
          <a:p>
            <a:pPr marL="173736" indent="-173736">
              <a:buClr>
                <a:srgbClr val="213163"/>
              </a:buClr>
              <a:buFont typeface="Arial" panose="020B0604020202020204" pitchFamily="34" charset="0"/>
              <a:buChar char="•"/>
            </a:pPr>
            <a:r>
              <a:rPr lang="en-IN" dirty="0">
                <a:ea typeface="+mn-lt"/>
              </a:rPr>
              <a:t>Short</a:t>
            </a:r>
          </a:p>
          <a:p>
            <a:pPr marL="173736" indent="-173736">
              <a:buClr>
                <a:srgbClr val="213163"/>
              </a:buClr>
              <a:buFont typeface="Arial" panose="020B0604020202020204" pitchFamily="34" charset="0"/>
              <a:buChar char="•"/>
            </a:pPr>
            <a:r>
              <a:rPr lang="en-IN" dirty="0">
                <a:ea typeface="+mn-lt"/>
              </a:rPr>
              <a:t>Int</a:t>
            </a:r>
          </a:p>
          <a:p>
            <a:pPr marL="173736" indent="-173736">
              <a:buClr>
                <a:srgbClr val="213163"/>
              </a:buClr>
              <a:buFont typeface="Arial" panose="020B0604020202020204" pitchFamily="34" charset="0"/>
              <a:buChar char="•"/>
            </a:pPr>
            <a:r>
              <a:rPr lang="en-IN" dirty="0">
                <a:ea typeface="+mn-lt"/>
              </a:rPr>
              <a:t>Long</a:t>
            </a:r>
          </a:p>
          <a:p>
            <a:pPr marL="173736" indent="-173736">
              <a:buClr>
                <a:srgbClr val="213163"/>
              </a:buClr>
              <a:buFont typeface="Arial" panose="020B0604020202020204" pitchFamily="34" charset="0"/>
              <a:buChar char="•"/>
            </a:pPr>
            <a:r>
              <a:rPr lang="en-IN" dirty="0">
                <a:ea typeface="+mn-lt"/>
              </a:rPr>
              <a:t>Double</a:t>
            </a:r>
          </a:p>
          <a:p>
            <a:pPr marL="173736" indent="-173736">
              <a:buClr>
                <a:srgbClr val="213163"/>
              </a:buClr>
              <a:buFont typeface="Arial" panose="020B0604020202020204" pitchFamily="34" charset="0"/>
              <a:buChar char="•"/>
            </a:pPr>
            <a:r>
              <a:rPr lang="en-IN" dirty="0">
                <a:ea typeface="+mn-lt"/>
              </a:rPr>
              <a:t>Float</a:t>
            </a:r>
          </a:p>
          <a:p>
            <a:pPr marL="173736" indent="-173736">
              <a:buClr>
                <a:srgbClr val="213163"/>
              </a:buClr>
              <a:buFont typeface="Arial" panose="020B0604020202020204" pitchFamily="34" charset="0"/>
              <a:buChar char="•"/>
            </a:pPr>
            <a:r>
              <a:rPr lang="en-IN" dirty="0">
                <a:ea typeface="+mn-lt"/>
              </a:rPr>
              <a:t>Char</a:t>
            </a:r>
          </a:p>
        </p:txBody>
      </p:sp>
      <p:pic>
        <p:nvPicPr>
          <p:cNvPr id="3" name="Picture 2" descr="Java Logo, symbol, meaning, history, PNG, brand">
            <a:extLst>
              <a:ext uri="{FF2B5EF4-FFF2-40B4-BE49-F238E27FC236}">
                <a16:creationId xmlns:a16="http://schemas.microsoft.com/office/drawing/2014/main" id="{4BDED392-E5F4-511D-4292-DB07B3946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87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0214" y="613880"/>
            <a:ext cx="3662166" cy="464350"/>
          </a:xfrm>
        </p:spPr>
        <p:txBody>
          <a:bodyPr>
            <a:normAutofit/>
          </a:bodyPr>
          <a:lstStyle/>
          <a:p>
            <a:r>
              <a:rPr lang="en-IN" sz="1600" b="1" dirty="0">
                <a:solidFill>
                  <a:srgbClr val="002060"/>
                </a:solidFill>
                <a:latin typeface="Arial"/>
                <a:cs typeface="Arial"/>
              </a:rPr>
              <a:t>Java Operators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55454" y="1055370"/>
            <a:ext cx="7743410"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Operators are symbols that perform operations on variables and values.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a:buClr>
                <a:srgbClr val="213163"/>
              </a:buClr>
            </a:pPr>
            <a:r>
              <a:rPr lang="en-IN" dirty="0">
                <a:latin typeface="Arial" pitchFamily="34" charset="0"/>
                <a:ea typeface="+mn-lt"/>
                <a:cs typeface="Arial" pitchFamily="34" charset="0"/>
              </a:rPr>
              <a:t>Here are some commonly used Java operators along with examples: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Arithmetic Operators</a:t>
            </a: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Assignment Operators </a:t>
            </a: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Comparison Operators </a:t>
            </a: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Logical Operators </a:t>
            </a: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Unary Operators</a:t>
            </a:r>
          </a:p>
          <a:p>
            <a:pPr marL="173736" indent="-173736">
              <a:buClr>
                <a:srgbClr val="213163"/>
              </a:buClr>
              <a:buFont typeface="Arial" panose="020B0604020202020204" pitchFamily="34" charset="0"/>
              <a:buChar char="•"/>
            </a:pPr>
            <a:r>
              <a:rPr lang="en-IN" dirty="0">
                <a:latin typeface="Arial" pitchFamily="34" charset="0"/>
                <a:ea typeface="+mn-lt"/>
                <a:cs typeface="Arial" pitchFamily="34" charset="0"/>
              </a:rPr>
              <a:t>Increment and Decrement Operators </a:t>
            </a:r>
          </a:p>
          <a:p>
            <a:pPr marL="173736" indent="-173736">
              <a:buClr>
                <a:srgbClr val="213163"/>
              </a:buClr>
              <a:buFont typeface="Arial" panose="020B0604020202020204" pitchFamily="34" charset="0"/>
              <a:buChar char="•"/>
            </a:pPr>
            <a:r>
              <a:rPr lang="en-IN" dirty="0">
                <a:latin typeface="Arial" panose="020B0604020202020204" pitchFamily="34" charset="0"/>
                <a:cs typeface="Arial" panose="020B0604020202020204" pitchFamily="34" charset="0"/>
              </a:rPr>
              <a:t>Conditional (Ternary) Operator</a:t>
            </a:r>
          </a:p>
        </p:txBody>
      </p:sp>
    </p:spTree>
    <p:extLst>
      <p:ext uri="{BB962C8B-B14F-4D97-AF65-F5344CB8AC3E}">
        <p14:creationId xmlns:p14="http://schemas.microsoft.com/office/powerpoint/2010/main" val="407779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3715682F-F3C0-73DB-F43C-AFBFF574E68E}"/>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66766877-0CD9-C5CD-79A9-1F20AABB8EEA}"/>
              </a:ext>
            </a:extLst>
          </p:cNvPr>
          <p:cNvSpPr txBox="1">
            <a:spLocks/>
          </p:cNvSpPr>
          <p:nvPr/>
        </p:nvSpPr>
        <p:spPr>
          <a:xfrm>
            <a:off x="1028701" y="2229249"/>
            <a:ext cx="7099436" cy="696832"/>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22: Installing Java and Writing a Hello World Program</a:t>
            </a:r>
            <a:endParaRPr lang="en-US" sz="1600" b="1" dirty="0">
              <a:solidFill>
                <a:schemeClr val="tx1"/>
              </a:solidFill>
            </a:endParaRPr>
          </a:p>
        </p:txBody>
      </p:sp>
    </p:spTree>
    <p:extLst>
      <p:ext uri="{BB962C8B-B14F-4D97-AF65-F5344CB8AC3E}">
        <p14:creationId xmlns:p14="http://schemas.microsoft.com/office/powerpoint/2010/main" val="355069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1758" y="573562"/>
            <a:ext cx="3653002" cy="439898"/>
          </a:xfrm>
        </p:spPr>
        <p:txBody>
          <a:bodyPr anchor="ctr">
            <a:normAutofit/>
          </a:bodyPr>
          <a:lstStyle/>
          <a:p>
            <a:r>
              <a:rPr lang="en-IN" sz="1600" b="1" dirty="0">
                <a:solidFill>
                  <a:srgbClr val="002060"/>
                </a:solidFill>
                <a:latin typeface="Arial"/>
                <a:cs typeface="Arial"/>
              </a:rPr>
              <a:t>Java Basic Input and Output</a:t>
            </a:r>
          </a:p>
        </p:txBody>
      </p:sp>
      <p:sp>
        <p:nvSpPr>
          <p:cNvPr id="7" name="TextBox 6">
            <a:extLst>
              <a:ext uri="{FF2B5EF4-FFF2-40B4-BE49-F238E27FC236}">
                <a16:creationId xmlns:a16="http://schemas.microsoft.com/office/drawing/2014/main" id="{B69F3C81-F081-4476-B384-074D1CA46D2C}"/>
              </a:ext>
            </a:extLst>
          </p:cNvPr>
          <p:cNvSpPr txBox="1"/>
          <p:nvPr/>
        </p:nvSpPr>
        <p:spPr>
          <a:xfrm>
            <a:off x="149379" y="1051560"/>
            <a:ext cx="7569682" cy="2654573"/>
          </a:xfrm>
          <a:prstGeom prst="rect">
            <a:avLst/>
          </a:prstGeom>
          <a:noFill/>
        </p:spPr>
        <p:txBody>
          <a:bodyPr wrap="square" lIns="68580" tIns="34290" rIns="68580" bIns="34290" rtlCol="0" anchor="t">
            <a:spAutoFit/>
          </a:bodyPr>
          <a:lstStyle/>
          <a:p>
            <a:r>
              <a:rPr lang="en-IN" dirty="0">
                <a:ea typeface="+mn-lt"/>
              </a:rPr>
              <a:t>Java Output: In Java, we simply use</a:t>
            </a:r>
          </a:p>
          <a:p>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err="1">
                <a:ea typeface="+mn-lt"/>
              </a:rPr>
              <a:t>System.out.println</a:t>
            </a:r>
            <a:r>
              <a:rPr lang="en-IN" dirty="0">
                <a:ea typeface="+mn-lt"/>
              </a:rPr>
              <a:t>(); or </a:t>
            </a:r>
            <a:r>
              <a:rPr lang="en-IN" dirty="0" err="1">
                <a:ea typeface="+mn-lt"/>
              </a:rPr>
              <a:t>System.out.print</a:t>
            </a:r>
            <a:r>
              <a:rPr lang="en-IN" dirty="0">
                <a:ea typeface="+mn-lt"/>
              </a:rPr>
              <a:t>(); or </a:t>
            </a:r>
            <a:r>
              <a:rPr lang="en-IN" dirty="0" err="1">
                <a:ea typeface="+mn-lt"/>
              </a:rPr>
              <a:t>System.out.printf</a:t>
            </a:r>
            <a:r>
              <a:rPr lang="en-IN" dirty="0">
                <a:ea typeface="+mn-lt"/>
              </a:rPr>
              <a:t>();</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Java Input: Java provides different ways to get input from the user. One of them is by using object of Scanner class.</a:t>
            </a:r>
            <a:endParaRPr lang="en-IN" dirty="0">
              <a:latin typeface="Arial" pitchFamily="34" charset="0"/>
              <a:ea typeface="+mn-lt"/>
              <a:cs typeface="Arial" pitchFamily="34" charset="0"/>
            </a:endParaRP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First, we need to import </a:t>
            </a:r>
            <a:r>
              <a:rPr lang="en-IN" dirty="0" err="1">
                <a:ea typeface="+mn-lt"/>
              </a:rPr>
              <a:t>java.util.Scanner</a:t>
            </a:r>
            <a:r>
              <a:rPr lang="en-IN" dirty="0">
                <a:ea typeface="+mn-lt"/>
              </a:rPr>
              <a:t> package.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Then, we need to create an object of the Scanner class.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can use the object to take input from the user.</a:t>
            </a:r>
          </a:p>
        </p:txBody>
      </p:sp>
    </p:spTree>
    <p:extLst>
      <p:ext uri="{BB962C8B-B14F-4D97-AF65-F5344CB8AC3E}">
        <p14:creationId xmlns:p14="http://schemas.microsoft.com/office/powerpoint/2010/main" val="2605294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7224" y="511944"/>
            <a:ext cx="5103792" cy="554856"/>
          </a:xfrm>
        </p:spPr>
        <p:txBody>
          <a:bodyPr anchor="ctr">
            <a:noAutofit/>
          </a:bodyPr>
          <a:lstStyle/>
          <a:p>
            <a:r>
              <a:rPr lang="en-IN" sz="1600" b="1" dirty="0">
                <a:solidFill>
                  <a:srgbClr val="002060"/>
                </a:solidFill>
                <a:latin typeface="Arial"/>
                <a:cs typeface="Arial"/>
              </a:rPr>
              <a:t>Java Expressions, Statements and Blocks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464" y="1050418"/>
            <a:ext cx="8000935" cy="2439129"/>
          </a:xfrm>
          <a:prstGeom prst="rect">
            <a:avLst/>
          </a:prstGeom>
          <a:noFill/>
        </p:spPr>
        <p:txBody>
          <a:bodyPr wrap="square" lIns="68580" tIns="34290" rIns="68580" bIns="34290" rtlCol="0" anchor="t">
            <a:spAutoFit/>
          </a:bodyPr>
          <a:lstStyle/>
          <a:p>
            <a:pPr marL="173736" indent="-173736">
              <a:buClr>
                <a:srgbClr val="213163"/>
              </a:buClr>
              <a:buFont typeface="Arial"/>
              <a:buChar char="•"/>
            </a:pPr>
            <a:r>
              <a:rPr lang="en-IN" b="1" dirty="0">
                <a:ea typeface="+mn-lt"/>
              </a:rPr>
              <a:t>Java Expressions: </a:t>
            </a:r>
            <a:r>
              <a:rPr lang="en-IN" dirty="0">
                <a:ea typeface="+mn-lt"/>
              </a:rPr>
              <a:t>A Java expression consists of variables, operators, literals, and method calls.</a:t>
            </a:r>
            <a:endParaRPr lang="en-US" dirty="0"/>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a:buChar char="•"/>
            </a:pPr>
            <a:r>
              <a:rPr lang="en-IN" b="1" dirty="0">
                <a:ea typeface="+mn-lt"/>
              </a:rPr>
              <a:t>Java Statements: </a:t>
            </a:r>
            <a:r>
              <a:rPr lang="en-IN" dirty="0">
                <a:ea typeface="+mn-lt"/>
              </a:rPr>
              <a:t>In Java, each statement is a complete unit of execution.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b="1" dirty="0">
                <a:ea typeface="+mn-lt"/>
              </a:rPr>
              <a:t>Expression statements: </a:t>
            </a:r>
            <a:r>
              <a:rPr lang="en-IN" dirty="0">
                <a:ea typeface="+mn-lt"/>
              </a:rPr>
              <a:t>We can convert an expression into a statement by terminating the expression with a.</a:t>
            </a:r>
            <a:endParaRPr lang="en-IN" dirty="0">
              <a:latin typeface="Arial" pitchFamily="34" charset="0"/>
              <a:ea typeface="+mn-lt"/>
              <a:cs typeface="Arial" pitchFamily="34" charset="0"/>
            </a:endParaRPr>
          </a:p>
          <a:p>
            <a:pPr marL="173736" indent="-173736">
              <a:buClr>
                <a:srgbClr val="213163"/>
              </a:buClr>
              <a:buFont typeface="Arial"/>
              <a:buChar char="•"/>
            </a:pPr>
            <a:endParaRPr lang="en-IN" dirty="0">
              <a:ea typeface="+mn-lt"/>
            </a:endParaRPr>
          </a:p>
          <a:p>
            <a:pPr marL="173736" indent="-173736">
              <a:buClr>
                <a:srgbClr val="213163"/>
              </a:buClr>
              <a:buFont typeface="Arial" panose="020B0604020202020204" pitchFamily="34" charset="0"/>
              <a:buChar char="•"/>
            </a:pPr>
            <a:r>
              <a:rPr lang="en-IN" b="1" dirty="0">
                <a:ea typeface="+mn-lt"/>
              </a:rPr>
              <a:t>Declaration Statements: </a:t>
            </a:r>
            <a:r>
              <a:rPr lang="en-IN" dirty="0">
                <a:ea typeface="+mn-lt"/>
              </a:rPr>
              <a:t>In Java, declaration statements are used for declaring variables.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a:buChar char="•"/>
            </a:pPr>
            <a:r>
              <a:rPr lang="en-IN" b="1" dirty="0">
                <a:ea typeface="+mn-lt"/>
              </a:rPr>
              <a:t>Java Blocks: </a:t>
            </a:r>
            <a:r>
              <a:rPr lang="en-IN" dirty="0">
                <a:ea typeface="+mn-lt"/>
              </a:rPr>
              <a:t>A block is a group of statements (zero or more) that is enclosed in curly braces { }. A block may not have any statements. </a:t>
            </a:r>
            <a:endParaRPr lang="en-IN" dirty="0">
              <a:latin typeface="Arial" pitchFamily="34" charset="0"/>
              <a:ea typeface="+mn-lt"/>
              <a:cs typeface="Arial" pitchFamily="34" charset="0"/>
            </a:endParaRPr>
          </a:p>
        </p:txBody>
      </p:sp>
    </p:spTree>
    <p:extLst>
      <p:ext uri="{BB962C8B-B14F-4D97-AF65-F5344CB8AC3E}">
        <p14:creationId xmlns:p14="http://schemas.microsoft.com/office/powerpoint/2010/main" val="44096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6839" y="528227"/>
            <a:ext cx="3025461" cy="515713"/>
          </a:xfrm>
        </p:spPr>
        <p:txBody>
          <a:bodyPr anchor="ctr">
            <a:normAutofit/>
          </a:bodyPr>
          <a:lstStyle/>
          <a:p>
            <a:r>
              <a:rPr lang="en-IN" sz="1600" b="1" dirty="0">
                <a:solidFill>
                  <a:srgbClr val="002060"/>
                </a:solidFill>
                <a:latin typeface="Arial"/>
                <a:cs typeface="Arial"/>
              </a:rPr>
              <a:t>Java</a:t>
            </a:r>
            <a:r>
              <a:rPr lang="en-IN" b="1" dirty="0">
                <a:solidFill>
                  <a:srgbClr val="002060"/>
                </a:solidFill>
                <a:latin typeface="Arial"/>
                <a:cs typeface="Arial"/>
              </a:rPr>
              <a:t> </a:t>
            </a:r>
            <a:r>
              <a:rPr lang="en-IN" sz="1600" b="1" dirty="0">
                <a:solidFill>
                  <a:srgbClr val="002060"/>
                </a:solidFill>
                <a:latin typeface="Arial"/>
                <a:cs typeface="Arial"/>
              </a:rPr>
              <a:t>Comments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077" y="1055627"/>
            <a:ext cx="8922581" cy="222368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Comments are a portion of the program that are completely ignored by Java compilers. They are mainly used to help programmers to understand the code.</a:t>
            </a:r>
            <a:endParaRPr lang="en-IN" dirty="0">
              <a:latin typeface="Arial" pitchFamily="34" charset="0"/>
              <a:ea typeface="+mn-lt"/>
              <a:cs typeface="Arial" pitchFamily="34" charset="0"/>
            </a:endParaRPr>
          </a:p>
          <a:p>
            <a:pPr marL="214313" indent="-214313">
              <a:buFont typeface="Arial" panose="020B0604020202020204" pitchFamily="34" charset="0"/>
              <a:buChar char="•"/>
            </a:pPr>
            <a:endParaRPr lang="en-IN" dirty="0">
              <a:ea typeface="+mn-lt"/>
            </a:endParaRPr>
          </a:p>
          <a:p>
            <a:r>
              <a:rPr lang="en-IN" dirty="0">
                <a:ea typeface="+mn-lt"/>
              </a:rPr>
              <a:t>In Java, there are two types of comments:</a:t>
            </a:r>
          </a:p>
          <a:p>
            <a:endParaRPr lang="en-IN" dirty="0">
              <a:ea typeface="+mn-lt"/>
            </a:endParaRPr>
          </a:p>
          <a:p>
            <a:pPr marL="342900" indent="-342900">
              <a:buAutoNum type="arabicPeriod"/>
            </a:pPr>
            <a:r>
              <a:rPr lang="en-IN" dirty="0">
                <a:ea typeface="+mn-lt"/>
              </a:rPr>
              <a:t>Single-line Comment: A single-line comment starts and ends in the same line. To write a single-line comment, we can use the // symbol.</a:t>
            </a:r>
            <a:endParaRPr lang="en-US" dirty="0">
              <a:ea typeface="+mn-lt"/>
              <a:cs typeface="+mn-lt"/>
            </a:endParaRPr>
          </a:p>
          <a:p>
            <a:pPr marL="342900" indent="-342900">
              <a:buAutoNum type="arabicPeriod"/>
            </a:pPr>
            <a:endParaRPr lang="en-IN" dirty="0">
              <a:ea typeface="+mn-lt"/>
            </a:endParaRPr>
          </a:p>
          <a:p>
            <a:pPr marL="342900" indent="-342900">
              <a:buAutoNum type="arabicPeriod"/>
            </a:pPr>
            <a:r>
              <a:rPr lang="en-IN" dirty="0">
                <a:ea typeface="+mn-lt"/>
              </a:rPr>
              <a:t>Multi-line Comment: When we want to write comments in multiple lines, we can use the multi-line comment. To write multi-line comments, we can use the /*....*/ symbol.</a:t>
            </a:r>
            <a:endParaRPr lang="en-IN" dirty="0">
              <a:latin typeface="Arial" pitchFamily="34" charset="0"/>
              <a:ea typeface="+mn-lt"/>
              <a:cs typeface="Arial" pitchFamily="34" charset="0"/>
            </a:endParaRPr>
          </a:p>
        </p:txBody>
      </p:sp>
    </p:spTree>
    <p:extLst>
      <p:ext uri="{BB962C8B-B14F-4D97-AF65-F5344CB8AC3E}">
        <p14:creationId xmlns:p14="http://schemas.microsoft.com/office/powerpoint/2010/main" val="408010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3301" y="575491"/>
            <a:ext cx="3201879" cy="422729"/>
          </a:xfrm>
        </p:spPr>
        <p:txBody>
          <a:bodyPr anchor="ctr">
            <a:normAutofit/>
          </a:bodyPr>
          <a:lstStyle/>
          <a:p>
            <a:r>
              <a:rPr lang="en-IN" sz="1600" b="1" dirty="0">
                <a:solidFill>
                  <a:srgbClr val="002060"/>
                </a:solidFill>
                <a:latin typeface="Arial"/>
                <a:cs typeface="Arial"/>
              </a:rPr>
              <a:t>Java if...else Statement</a:t>
            </a:r>
          </a:p>
        </p:txBody>
      </p:sp>
      <p:sp>
        <p:nvSpPr>
          <p:cNvPr id="7" name="TextBox 6">
            <a:extLst>
              <a:ext uri="{FF2B5EF4-FFF2-40B4-BE49-F238E27FC236}">
                <a16:creationId xmlns:a16="http://schemas.microsoft.com/office/drawing/2014/main" id="{B69F3C81-F081-4476-B384-074D1CA46D2C}"/>
              </a:ext>
            </a:extLst>
          </p:cNvPr>
          <p:cNvSpPr txBox="1"/>
          <p:nvPr/>
        </p:nvSpPr>
        <p:spPr>
          <a:xfrm>
            <a:off x="150921" y="1057360"/>
            <a:ext cx="4820492" cy="2654573"/>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We use the </a:t>
            </a:r>
            <a:r>
              <a:rPr lang="en-IN" dirty="0" err="1">
                <a:ea typeface="+mn-lt"/>
              </a:rPr>
              <a:t>if..else</a:t>
            </a:r>
            <a:r>
              <a:rPr lang="en-IN" dirty="0">
                <a:ea typeface="+mn-lt"/>
              </a:rPr>
              <a:t> statement to run a block of code among more than one alternative.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if statement executes a certain section of code if the test expression is evaluated to true.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ea typeface="+mn-lt"/>
            </a:endParaRPr>
          </a:p>
          <a:p>
            <a:pPr marL="173736" indent="-173736">
              <a:buClr>
                <a:srgbClr val="213163"/>
              </a:buClr>
              <a:buFont typeface="Arial" panose="020B0604020202020204" pitchFamily="34" charset="0"/>
              <a:buChar char="•"/>
            </a:pPr>
            <a:r>
              <a:rPr lang="en-IN" dirty="0">
                <a:ea typeface="+mn-lt"/>
              </a:rPr>
              <a:t>However, if the test expression is evaluated too false, it does nothing.</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Statements inside the body of else block are executed if the test expression is evaluated too false.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p:txBody>
      </p:sp>
      <p:pic>
        <p:nvPicPr>
          <p:cNvPr id="3" name="Picture 2"/>
          <p:cNvPicPr>
            <a:picLocks noChangeAspect="1"/>
          </p:cNvPicPr>
          <p:nvPr/>
        </p:nvPicPr>
        <p:blipFill>
          <a:blip r:embed="rId3"/>
          <a:stretch>
            <a:fillRect/>
          </a:stretch>
        </p:blipFill>
        <p:spPr>
          <a:xfrm>
            <a:off x="4980956" y="1999265"/>
            <a:ext cx="4012123" cy="1852264"/>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515431" y="1674708"/>
            <a:ext cx="2653612"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How the if...else statement works?</a:t>
            </a:r>
          </a:p>
        </p:txBody>
      </p:sp>
      <p:sp>
        <p:nvSpPr>
          <p:cNvPr id="4" name="TextBox 3">
            <a:extLst>
              <a:ext uri="{FF2B5EF4-FFF2-40B4-BE49-F238E27FC236}">
                <a16:creationId xmlns:a16="http://schemas.microsoft.com/office/drawing/2014/main" id="{16A3EEF7-32C3-167D-94A8-28EE572D9B7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7C753530-6F3B-E465-B0D0-84BACBD177A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406226D-E7DB-71BF-3CC9-4DF0CB309B73}"/>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https://www.programiz.com/java-programming/if-else-statement</a:t>
            </a:r>
            <a:endParaRPr lang="en-US" sz="1200" dirty="0">
              <a:solidFill>
                <a:srgbClr val="0000FF"/>
              </a:solidFill>
            </a:endParaRPr>
          </a:p>
        </p:txBody>
      </p:sp>
    </p:spTree>
    <p:extLst>
      <p:ext uri="{BB962C8B-B14F-4D97-AF65-F5344CB8AC3E}">
        <p14:creationId xmlns:p14="http://schemas.microsoft.com/office/powerpoint/2010/main" val="196272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594174"/>
            <a:ext cx="3396526" cy="400207"/>
          </a:xfrm>
        </p:spPr>
        <p:txBody>
          <a:bodyPr anchor="ctr">
            <a:normAutofit/>
          </a:bodyPr>
          <a:lstStyle/>
          <a:p>
            <a:r>
              <a:rPr lang="en-IN" sz="1600" b="1" dirty="0">
                <a:solidFill>
                  <a:srgbClr val="002060"/>
                </a:solidFill>
                <a:latin typeface="Arial"/>
                <a:cs typeface="Arial"/>
              </a:rPr>
              <a:t>Java Switch Statement</a:t>
            </a:r>
          </a:p>
        </p:txBody>
      </p:sp>
      <p:sp>
        <p:nvSpPr>
          <p:cNvPr id="7" name="TextBox 6">
            <a:extLst>
              <a:ext uri="{FF2B5EF4-FFF2-40B4-BE49-F238E27FC236}">
                <a16:creationId xmlns:a16="http://schemas.microsoft.com/office/drawing/2014/main" id="{B69F3C81-F081-4476-B384-074D1CA46D2C}"/>
              </a:ext>
            </a:extLst>
          </p:cNvPr>
          <p:cNvSpPr txBox="1"/>
          <p:nvPr/>
        </p:nvSpPr>
        <p:spPr>
          <a:xfrm>
            <a:off x="157220" y="1052104"/>
            <a:ext cx="5731998" cy="2439129"/>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en-IN" dirty="0">
                <a:ea typeface="+mn-lt"/>
              </a:rPr>
              <a:t>The switch statement allows us to execute a block of code among many alternatives.</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14313" indent="-214313">
              <a:buFont typeface="Arial" panose="020B0604020202020204" pitchFamily="34" charset="0"/>
              <a:buChar char="•"/>
            </a:pPr>
            <a:r>
              <a:rPr lang="en-IN" dirty="0">
                <a:ea typeface="+mn-lt"/>
              </a:rPr>
              <a:t>The expression is evaluated once and compared with the values of each case.</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14313" indent="-214313">
              <a:buFont typeface="Arial" panose="020B0604020202020204" pitchFamily="34" charset="0"/>
              <a:buChar char="•"/>
            </a:pPr>
            <a:r>
              <a:rPr lang="en-IN" dirty="0">
                <a:ea typeface="+mn-lt"/>
              </a:rPr>
              <a:t>The working of the switch-case statement is like the Java if...else...if ladder. </a:t>
            </a:r>
            <a:endParaRPr lang="en-IN" dirty="0">
              <a:latin typeface="Arial" pitchFamily="34" charset="0"/>
              <a:ea typeface="+mn-lt"/>
              <a:cs typeface="Arial" pitchFamily="34" charset="0"/>
            </a:endParaRP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14313" indent="-214313">
              <a:buFont typeface="Arial" panose="020B0604020202020204" pitchFamily="34" charset="0"/>
              <a:buChar char="•"/>
            </a:pPr>
            <a:r>
              <a:rPr lang="en-IN" dirty="0">
                <a:ea typeface="+mn-lt"/>
              </a:rPr>
              <a:t>However, the syntax of the switch statement is cleaner and much easier to read and write.</a:t>
            </a:r>
          </a:p>
        </p:txBody>
      </p:sp>
      <p:sp>
        <p:nvSpPr>
          <p:cNvPr id="6" name="TextBox 5">
            <a:extLst>
              <a:ext uri="{FF2B5EF4-FFF2-40B4-BE49-F238E27FC236}">
                <a16:creationId xmlns:a16="http://schemas.microsoft.com/office/drawing/2014/main" id="{8CF19C54-B7F5-422F-A75D-8E41CD79F2BA}"/>
              </a:ext>
            </a:extLst>
          </p:cNvPr>
          <p:cNvSpPr txBox="1"/>
          <p:nvPr/>
        </p:nvSpPr>
        <p:spPr>
          <a:xfrm>
            <a:off x="6183430" y="1143521"/>
            <a:ext cx="2363468"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Flowchart of Switch Statement</a:t>
            </a:r>
          </a:p>
        </p:txBody>
      </p:sp>
      <p:pic>
        <p:nvPicPr>
          <p:cNvPr id="4" name="Picture 3"/>
          <p:cNvPicPr>
            <a:picLocks noChangeAspect="1"/>
          </p:cNvPicPr>
          <p:nvPr/>
        </p:nvPicPr>
        <p:blipFill>
          <a:blip r:embed="rId3"/>
          <a:stretch>
            <a:fillRect/>
          </a:stretch>
        </p:blipFill>
        <p:spPr>
          <a:xfrm>
            <a:off x="6515100" y="1454157"/>
            <a:ext cx="1943969" cy="3093850"/>
          </a:xfrm>
          <a:prstGeom prst="rect">
            <a:avLst/>
          </a:prstGeom>
        </p:spPr>
      </p:pic>
      <p:sp>
        <p:nvSpPr>
          <p:cNvPr id="3" name="TextBox 2">
            <a:extLst>
              <a:ext uri="{FF2B5EF4-FFF2-40B4-BE49-F238E27FC236}">
                <a16:creationId xmlns:a16="http://schemas.microsoft.com/office/drawing/2014/main" id="{64D6808A-8E98-6F36-4AFF-6656413EC09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C24D1D69-2CE7-214B-F692-9AFF892B7FD4}"/>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056A75C9-FA58-3D03-F88C-F8D21E6B0D97}"/>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https://www.programiz.com/java-programming/switch-statement</a:t>
            </a:r>
            <a:endParaRPr lang="en-US" sz="1200" dirty="0">
              <a:solidFill>
                <a:srgbClr val="0000FF"/>
              </a:solidFill>
            </a:endParaRPr>
          </a:p>
        </p:txBody>
      </p:sp>
    </p:spTree>
    <p:extLst>
      <p:ext uri="{BB962C8B-B14F-4D97-AF65-F5344CB8AC3E}">
        <p14:creationId xmlns:p14="http://schemas.microsoft.com/office/powerpoint/2010/main" val="102721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6DBB339C-7C9C-B5E2-1FAD-63173FD06FC5}"/>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B1B7EBA7-FFEC-3FB7-3049-8B85DA854322}"/>
              </a:ext>
            </a:extLst>
          </p:cNvPr>
          <p:cNvSpPr txBox="1">
            <a:spLocks/>
          </p:cNvSpPr>
          <p:nvPr/>
        </p:nvSpPr>
        <p:spPr>
          <a:xfrm>
            <a:off x="2250652" y="2318584"/>
            <a:ext cx="4640579"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23: Java Conditional Statements</a:t>
            </a:r>
            <a:endParaRPr lang="en-US" sz="1600" b="1" dirty="0">
              <a:solidFill>
                <a:schemeClr val="tx1"/>
              </a:solidFill>
            </a:endParaRPr>
          </a:p>
        </p:txBody>
      </p:sp>
      <p:sp>
        <p:nvSpPr>
          <p:cNvPr id="6" name="Title 1">
            <a:extLst>
              <a:ext uri="{FF2B5EF4-FFF2-40B4-BE49-F238E27FC236}">
                <a16:creationId xmlns:a16="http://schemas.microsoft.com/office/drawing/2014/main" id="{143F8E66-B6EB-7DA9-BBED-6DDF4678336A}"/>
              </a:ext>
            </a:extLst>
          </p:cNvPr>
          <p:cNvSpPr txBox="1">
            <a:spLocks/>
          </p:cNvSpPr>
          <p:nvPr/>
        </p:nvSpPr>
        <p:spPr>
          <a:xfrm>
            <a:off x="825062" y="3446553"/>
            <a:ext cx="7986982" cy="159455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300" b="1" dirty="0">
              <a:solidFill>
                <a:srgbClr val="002060"/>
              </a:solidFill>
              <a:latin typeface="Arial"/>
              <a:cs typeface="Arial"/>
            </a:endParaRPr>
          </a:p>
        </p:txBody>
      </p:sp>
    </p:spTree>
    <p:extLst>
      <p:ext uri="{BB962C8B-B14F-4D97-AF65-F5344CB8AC3E}">
        <p14:creationId xmlns:p14="http://schemas.microsoft.com/office/powerpoint/2010/main" val="240950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550590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19529"/>
            <a:ext cx="3099540" cy="399242"/>
          </a:xfrm>
        </p:spPr>
        <p:txBody>
          <a:bodyPr>
            <a:normAutofit/>
          </a:bodyPr>
          <a:lstStyle/>
          <a:p>
            <a:r>
              <a:rPr lang="en-IN" sz="1600" b="1" dirty="0">
                <a:solidFill>
                  <a:srgbClr val="002060"/>
                </a:solidFill>
                <a:latin typeface="Arial"/>
                <a:cs typeface="Arial"/>
              </a:rPr>
              <a:t>Java for Loop</a:t>
            </a:r>
          </a:p>
        </p:txBody>
      </p:sp>
      <p:sp>
        <p:nvSpPr>
          <p:cNvPr id="7" name="TextBox 6">
            <a:extLst>
              <a:ext uri="{FF2B5EF4-FFF2-40B4-BE49-F238E27FC236}">
                <a16:creationId xmlns:a16="http://schemas.microsoft.com/office/drawing/2014/main" id="{B69F3C81-F081-4476-B384-074D1CA46D2C}"/>
              </a:ext>
            </a:extLst>
          </p:cNvPr>
          <p:cNvSpPr txBox="1"/>
          <p:nvPr/>
        </p:nvSpPr>
        <p:spPr>
          <a:xfrm>
            <a:off x="153583" y="1056870"/>
            <a:ext cx="4418417" cy="1146468"/>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en-IN" dirty="0">
                <a:solidFill>
                  <a:schemeClr val="tx1"/>
                </a:solidFill>
                <a:ea typeface="+mn-lt"/>
              </a:rPr>
              <a:t>In computer programming, loops are used to repeat a block of code. </a:t>
            </a:r>
            <a:endParaRPr lang="en-IN" dirty="0">
              <a:solidFill>
                <a:schemeClr val="tx1"/>
              </a:solidFill>
              <a:latin typeface="Arial" pitchFamily="34" charset="0"/>
              <a:ea typeface="+mn-lt"/>
              <a:cs typeface="Arial" pitchFamily="34" charset="0"/>
            </a:endParaRP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214313" indent="-214313">
              <a:buFont typeface="Arial" panose="020B0604020202020204" pitchFamily="34" charset="0"/>
              <a:buChar char="•"/>
            </a:pPr>
            <a:r>
              <a:rPr lang="en-IN" dirty="0">
                <a:solidFill>
                  <a:schemeClr val="tx1"/>
                </a:solidFill>
                <a:ea typeface="+mn-lt"/>
              </a:rPr>
              <a:t>Java for loop is used to run a block of code for a certain number of times.</a:t>
            </a:r>
          </a:p>
        </p:txBody>
      </p:sp>
      <p:sp>
        <p:nvSpPr>
          <p:cNvPr id="6" name="TextBox 5">
            <a:extLst>
              <a:ext uri="{FF2B5EF4-FFF2-40B4-BE49-F238E27FC236}">
                <a16:creationId xmlns:a16="http://schemas.microsoft.com/office/drawing/2014/main" id="{8CF19C54-B7F5-422F-A75D-8E41CD79F2BA}"/>
              </a:ext>
            </a:extLst>
          </p:cNvPr>
          <p:cNvSpPr txBox="1"/>
          <p:nvPr/>
        </p:nvSpPr>
        <p:spPr>
          <a:xfrm>
            <a:off x="5982566" y="1083616"/>
            <a:ext cx="2057294"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Flowchart of Java for loop</a:t>
            </a:r>
          </a:p>
        </p:txBody>
      </p:sp>
      <p:pic>
        <p:nvPicPr>
          <p:cNvPr id="3" name="Picture 2"/>
          <p:cNvPicPr>
            <a:picLocks noChangeAspect="1"/>
          </p:cNvPicPr>
          <p:nvPr/>
        </p:nvPicPr>
        <p:blipFill>
          <a:blip r:embed="rId3"/>
          <a:stretch>
            <a:fillRect/>
          </a:stretch>
        </p:blipFill>
        <p:spPr>
          <a:xfrm>
            <a:off x="5913120" y="1347214"/>
            <a:ext cx="2141117" cy="3302495"/>
          </a:xfrm>
          <a:prstGeom prst="rect">
            <a:avLst/>
          </a:prstGeom>
        </p:spPr>
      </p:pic>
      <p:sp>
        <p:nvSpPr>
          <p:cNvPr id="4" name="TextBox 3">
            <a:extLst>
              <a:ext uri="{FF2B5EF4-FFF2-40B4-BE49-F238E27FC236}">
                <a16:creationId xmlns:a16="http://schemas.microsoft.com/office/drawing/2014/main" id="{05D97BA1-6E67-FC89-B949-E10AB86E5873}"/>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BFEC42BE-5E05-A991-B45B-A3B71F0CFA7C}"/>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325C1B8-B78B-DAB4-2F90-E55CC4CC3B2C}"/>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https://www.programiz.com/java-programming/for-loop</a:t>
            </a:r>
            <a:endParaRPr lang="en-US" sz="1200" dirty="0">
              <a:solidFill>
                <a:srgbClr val="0000FF"/>
              </a:solidFill>
            </a:endParaRPr>
          </a:p>
        </p:txBody>
      </p:sp>
    </p:spTree>
    <p:extLst>
      <p:ext uri="{BB962C8B-B14F-4D97-AF65-F5344CB8AC3E}">
        <p14:creationId xmlns:p14="http://schemas.microsoft.com/office/powerpoint/2010/main" val="296054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3365" y="616683"/>
            <a:ext cx="3943334" cy="435413"/>
          </a:xfrm>
        </p:spPr>
        <p:txBody>
          <a:bodyPr>
            <a:normAutofit/>
          </a:bodyPr>
          <a:lstStyle/>
          <a:p>
            <a:r>
              <a:rPr lang="en-IN" sz="1600" b="1" dirty="0">
                <a:solidFill>
                  <a:srgbClr val="002060"/>
                </a:solidFill>
                <a:latin typeface="Arial"/>
                <a:cs typeface="Arial"/>
              </a:rPr>
              <a:t>Java for-each Loop</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152" y="1052096"/>
            <a:ext cx="4791228" cy="2223686"/>
          </a:xfrm>
          <a:prstGeom prst="rect">
            <a:avLst/>
          </a:prstGeom>
          <a:noFill/>
        </p:spPr>
        <p:txBody>
          <a:bodyPr wrap="square" lIns="68580" tIns="34290" rIns="68580" bIns="34290" rtlCol="0" anchor="t">
            <a:spAutoFit/>
          </a:bodyPr>
          <a:lstStyle/>
          <a:p>
            <a:pPr marL="173736" indent="-173736">
              <a:buFont typeface="Arial" panose="020B0604020202020204" pitchFamily="34" charset="0"/>
              <a:buChar char="•"/>
            </a:pPr>
            <a:r>
              <a:rPr lang="en-IN" dirty="0">
                <a:solidFill>
                  <a:schemeClr val="tx1"/>
                </a:solidFill>
                <a:ea typeface="+mn-lt"/>
              </a:rPr>
              <a:t>In Java, the for-each loop is used to iterate through elements of arrays and collections (like </a:t>
            </a:r>
            <a:r>
              <a:rPr lang="en-IN" dirty="0" err="1">
                <a:solidFill>
                  <a:schemeClr val="tx1"/>
                </a:solidFill>
                <a:ea typeface="+mn-lt"/>
              </a:rPr>
              <a:t>ArrayList</a:t>
            </a:r>
            <a:r>
              <a:rPr lang="en-IN" dirty="0">
                <a:solidFill>
                  <a:schemeClr val="tx1"/>
                </a:solidFill>
                <a:ea typeface="+mn-lt"/>
              </a:rPr>
              <a:t>). </a:t>
            </a:r>
            <a:endParaRPr lang="en-IN" dirty="0">
              <a:solidFill>
                <a:schemeClr val="tx1"/>
              </a:solidFill>
              <a:latin typeface="Arial" pitchFamily="34" charset="0"/>
              <a:ea typeface="+mn-lt"/>
              <a:cs typeface="Arial" pitchFamily="34" charset="0"/>
            </a:endParaRPr>
          </a:p>
          <a:p>
            <a:pPr marL="173736" indent="-173736">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Font typeface="Arial" panose="020B0604020202020204" pitchFamily="34" charset="0"/>
              <a:buChar char="•"/>
            </a:pPr>
            <a:r>
              <a:rPr lang="en-IN" dirty="0">
                <a:solidFill>
                  <a:schemeClr val="tx1"/>
                </a:solidFill>
                <a:ea typeface="+mn-lt"/>
              </a:rPr>
              <a:t>It is also known as the enhanced for loop.</a:t>
            </a:r>
          </a:p>
          <a:p>
            <a:pPr marL="173736" indent="-173736">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r>
              <a:rPr lang="en-IN" dirty="0">
                <a:solidFill>
                  <a:schemeClr val="tx1"/>
                </a:solidFill>
                <a:ea typeface="+mn-lt"/>
              </a:rPr>
              <a:t>The syntax of the Java for-each loop is:</a:t>
            </a: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r>
              <a:rPr lang="en-IN" dirty="0">
                <a:solidFill>
                  <a:schemeClr val="tx1"/>
                </a:solidFill>
                <a:ea typeface="+mn-lt"/>
              </a:rPr>
              <a:t>for(</a:t>
            </a:r>
            <a:r>
              <a:rPr lang="en-IN" dirty="0" err="1">
                <a:solidFill>
                  <a:schemeClr val="tx1"/>
                </a:solidFill>
                <a:ea typeface="+mn-lt"/>
              </a:rPr>
              <a:t>dataType</a:t>
            </a:r>
            <a:r>
              <a:rPr lang="en-IN" dirty="0">
                <a:solidFill>
                  <a:schemeClr val="tx1"/>
                </a:solidFill>
                <a:ea typeface="+mn-lt"/>
              </a:rPr>
              <a:t> item : array) {</a:t>
            </a:r>
          </a:p>
          <a:p>
            <a:r>
              <a:rPr lang="en-IN" dirty="0">
                <a:solidFill>
                  <a:schemeClr val="tx1"/>
                </a:solidFill>
                <a:ea typeface="+mn-lt"/>
              </a:rPr>
              <a:t>    ...</a:t>
            </a:r>
          </a:p>
          <a:p>
            <a:r>
              <a:rPr lang="en-IN" dirty="0">
                <a:solidFill>
                  <a:schemeClr val="tx1"/>
                </a:solidFill>
                <a:ea typeface="+mn-lt"/>
              </a:rPr>
              <a:t>}</a:t>
            </a:r>
          </a:p>
        </p:txBody>
      </p:sp>
      <p:pic>
        <p:nvPicPr>
          <p:cNvPr id="3" name="Picture 2" descr="Java Logo, symbol, meaning, history, PNG, brand">
            <a:extLst>
              <a:ext uri="{FF2B5EF4-FFF2-40B4-BE49-F238E27FC236}">
                <a16:creationId xmlns:a16="http://schemas.microsoft.com/office/drawing/2014/main" id="{D2454059-16A3-E263-4462-087126E2E5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61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24654"/>
            <a:ext cx="3284831" cy="500521"/>
          </a:xfrm>
        </p:spPr>
        <p:txBody>
          <a:bodyPr>
            <a:normAutofit/>
          </a:bodyPr>
          <a:lstStyle/>
          <a:p>
            <a:r>
              <a:rPr lang="en-IN" sz="1600" b="1" dirty="0">
                <a:solidFill>
                  <a:srgbClr val="002060"/>
                </a:solidFill>
                <a:latin typeface="Arial"/>
                <a:cs typeface="Arial"/>
              </a:rPr>
              <a:t>Java while Loop</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51524"/>
            <a:ext cx="4417253" cy="500137"/>
          </a:xfrm>
          <a:prstGeom prst="rect">
            <a:avLst/>
          </a:prstGeom>
          <a:noFill/>
        </p:spPr>
        <p:txBody>
          <a:bodyPr wrap="square" lIns="68580" tIns="34290" rIns="68580" bIns="34290" rtlCol="0" anchor="t">
            <a:spAutoFit/>
          </a:bodyPr>
          <a:lstStyle/>
          <a:p>
            <a:r>
              <a:rPr lang="en-IN" dirty="0">
                <a:solidFill>
                  <a:schemeClr val="tx1"/>
                </a:solidFill>
                <a:ea typeface="+mn-lt"/>
              </a:rPr>
              <a:t>Java while loop is used to run a specific code until a certain condition is met. </a:t>
            </a:r>
            <a:endParaRPr lang="en-IN" dirty="0">
              <a:solidFill>
                <a:schemeClr val="tx1"/>
              </a:solidFill>
              <a:latin typeface="Arial" pitchFamily="34" charset="0"/>
              <a:ea typeface="+mn-lt"/>
              <a:cs typeface="Arial" pitchFamily="34" charset="0"/>
            </a:endParaRPr>
          </a:p>
        </p:txBody>
      </p:sp>
      <p:pic>
        <p:nvPicPr>
          <p:cNvPr id="3" name="Picture 2"/>
          <p:cNvPicPr>
            <a:picLocks noChangeAspect="1"/>
          </p:cNvPicPr>
          <p:nvPr/>
        </p:nvPicPr>
        <p:blipFill>
          <a:blip r:embed="rId3"/>
          <a:stretch>
            <a:fillRect/>
          </a:stretch>
        </p:blipFill>
        <p:spPr>
          <a:xfrm>
            <a:off x="5327366" y="1339693"/>
            <a:ext cx="2459030" cy="3232493"/>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659210" y="1125175"/>
            <a:ext cx="1855316"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Flowchart of while loop</a:t>
            </a:r>
          </a:p>
        </p:txBody>
      </p:sp>
      <p:sp>
        <p:nvSpPr>
          <p:cNvPr id="4" name="TextBox 3">
            <a:extLst>
              <a:ext uri="{FF2B5EF4-FFF2-40B4-BE49-F238E27FC236}">
                <a16:creationId xmlns:a16="http://schemas.microsoft.com/office/drawing/2014/main" id="{F5FD0A44-D364-07C7-5A73-120AE72F9781}"/>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4D04FCDA-4C2F-A871-5F39-6EE6F8EBB7A0}"/>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61D81C8E-516C-454E-B25F-2E0E19BEC3A5}"/>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https://www.programiz.com/java-programming/do-while-loop</a:t>
            </a:r>
            <a:endParaRPr lang="en-US" sz="1200" dirty="0">
              <a:solidFill>
                <a:srgbClr val="0000FF"/>
              </a:solidFill>
            </a:endParaRPr>
          </a:p>
        </p:txBody>
      </p:sp>
    </p:spTree>
    <p:extLst>
      <p:ext uri="{BB962C8B-B14F-4D97-AF65-F5344CB8AC3E}">
        <p14:creationId xmlns:p14="http://schemas.microsoft.com/office/powerpoint/2010/main" val="3736149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05486"/>
            <a:ext cx="3901761" cy="371270"/>
          </a:xfrm>
        </p:spPr>
        <p:txBody>
          <a:bodyPr anchor="ctr">
            <a:normAutofit/>
          </a:bodyPr>
          <a:lstStyle/>
          <a:p>
            <a:r>
              <a:rPr lang="en-IN" sz="1600" b="1" dirty="0">
                <a:solidFill>
                  <a:srgbClr val="002060"/>
                </a:solidFill>
                <a:latin typeface="Arial"/>
                <a:cs typeface="Arial"/>
              </a:rPr>
              <a:t>Java break Statement</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57982"/>
            <a:ext cx="4417253"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While working with loops, it is sometimes desirable to skip some statements inside the loop or terminate the loop immediately without checking the test expression.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break statement in Java terminates the loop immediately, and the control of the program moves to the next statement following the loop.</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It is almost always used with decision-making statements (Java if...else Statement).</a:t>
            </a:r>
          </a:p>
        </p:txBody>
      </p:sp>
      <p:sp>
        <p:nvSpPr>
          <p:cNvPr id="6" name="TextBox 5">
            <a:extLst>
              <a:ext uri="{FF2B5EF4-FFF2-40B4-BE49-F238E27FC236}">
                <a16:creationId xmlns:a16="http://schemas.microsoft.com/office/drawing/2014/main" id="{8CF19C54-B7F5-422F-A75D-8E41CD79F2BA}"/>
              </a:ext>
            </a:extLst>
          </p:cNvPr>
          <p:cNvSpPr txBox="1"/>
          <p:nvPr/>
        </p:nvSpPr>
        <p:spPr>
          <a:xfrm>
            <a:off x="5473579" y="1154539"/>
            <a:ext cx="2565447"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Working of Java break Statement</a:t>
            </a:r>
          </a:p>
        </p:txBody>
      </p:sp>
      <p:pic>
        <p:nvPicPr>
          <p:cNvPr id="4" name="Picture 3"/>
          <p:cNvPicPr>
            <a:picLocks noChangeAspect="1"/>
          </p:cNvPicPr>
          <p:nvPr/>
        </p:nvPicPr>
        <p:blipFill>
          <a:blip r:embed="rId3"/>
          <a:stretch>
            <a:fillRect/>
          </a:stretch>
        </p:blipFill>
        <p:spPr>
          <a:xfrm>
            <a:off x="4795621" y="1479096"/>
            <a:ext cx="4254592" cy="2689510"/>
          </a:xfrm>
          <a:prstGeom prst="rect">
            <a:avLst/>
          </a:prstGeom>
        </p:spPr>
      </p:pic>
      <p:sp>
        <p:nvSpPr>
          <p:cNvPr id="3" name="TextBox 2">
            <a:extLst>
              <a:ext uri="{FF2B5EF4-FFF2-40B4-BE49-F238E27FC236}">
                <a16:creationId xmlns:a16="http://schemas.microsoft.com/office/drawing/2014/main" id="{1DA4B0DE-E16B-C464-69C5-36F8FFE9437D}"/>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F2883367-4DDB-B74B-0BC4-DD64C5D66F33}"/>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91493C61-E653-BDAA-D980-6CB00B31FEEF}"/>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https://www.programiz.com/java-programming/break-statement</a:t>
            </a:r>
            <a:endParaRPr lang="en-US" sz="1200" dirty="0">
              <a:solidFill>
                <a:srgbClr val="0000FF"/>
              </a:solidFill>
            </a:endParaRPr>
          </a:p>
        </p:txBody>
      </p:sp>
    </p:spTree>
    <p:extLst>
      <p:ext uri="{BB962C8B-B14F-4D97-AF65-F5344CB8AC3E}">
        <p14:creationId xmlns:p14="http://schemas.microsoft.com/office/powerpoint/2010/main" val="282770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539629"/>
            <a:ext cx="4047795" cy="500521"/>
          </a:xfrm>
        </p:spPr>
        <p:txBody>
          <a:bodyPr anchor="ctr">
            <a:normAutofit/>
          </a:bodyPr>
          <a:lstStyle/>
          <a:p>
            <a:r>
              <a:rPr lang="en-IN" sz="1600" b="1" dirty="0">
                <a:solidFill>
                  <a:srgbClr val="002060"/>
                </a:solidFill>
                <a:latin typeface="Arial"/>
                <a:cs typeface="Arial"/>
              </a:rPr>
              <a:t>Java continue Statement</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45341"/>
            <a:ext cx="4887961" cy="179279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continue statement skips the current iteration of a loop (for, while, do...while, etc).</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After the continue statement, the program moves to the end of the loop.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And test expression is evaluated (update statement is evaluated in case of the for loop).</a:t>
            </a:r>
          </a:p>
        </p:txBody>
      </p:sp>
      <p:sp>
        <p:nvSpPr>
          <p:cNvPr id="6" name="TextBox 5">
            <a:extLst>
              <a:ext uri="{FF2B5EF4-FFF2-40B4-BE49-F238E27FC236}">
                <a16:creationId xmlns:a16="http://schemas.microsoft.com/office/drawing/2014/main" id="{8CF19C54-B7F5-422F-A75D-8E41CD79F2BA}"/>
              </a:ext>
            </a:extLst>
          </p:cNvPr>
          <p:cNvSpPr txBox="1"/>
          <p:nvPr/>
        </p:nvSpPr>
        <p:spPr>
          <a:xfrm>
            <a:off x="5468559" y="1193075"/>
            <a:ext cx="2799485" cy="263598"/>
          </a:xfrm>
          <a:prstGeom prst="rect">
            <a:avLst/>
          </a:prstGeom>
          <a:noFill/>
        </p:spPr>
        <p:txBody>
          <a:bodyPr wrap="none" lIns="68580" tIns="34290" rIns="68580" bIns="34290" rtlCol="0" anchor="t">
            <a:spAutoFit/>
          </a:bodyPr>
          <a:lstStyle/>
          <a:p>
            <a:pPr algn="ctr">
              <a:lnSpc>
                <a:spcPct val="114999"/>
              </a:lnSpc>
            </a:pPr>
            <a:r>
              <a:rPr lang="en-IN" sz="1200" b="1" dirty="0">
                <a:solidFill>
                  <a:schemeClr val="tx1"/>
                </a:solidFill>
                <a:latin typeface="Arial" panose="020B0604020202020204" pitchFamily="34" charset="0"/>
                <a:ea typeface="+mn-lt"/>
                <a:cs typeface="Arial" panose="020B0604020202020204" pitchFamily="34" charset="0"/>
              </a:rPr>
              <a:t>Working of Java continue Statement</a:t>
            </a:r>
          </a:p>
        </p:txBody>
      </p:sp>
      <p:pic>
        <p:nvPicPr>
          <p:cNvPr id="3" name="Picture 2"/>
          <p:cNvPicPr>
            <a:picLocks noChangeAspect="1"/>
          </p:cNvPicPr>
          <p:nvPr/>
        </p:nvPicPr>
        <p:blipFill>
          <a:blip r:embed="rId3"/>
          <a:stretch>
            <a:fillRect/>
          </a:stretch>
        </p:blipFill>
        <p:spPr>
          <a:xfrm>
            <a:off x="5141768" y="1308765"/>
            <a:ext cx="3613612" cy="3225321"/>
          </a:xfrm>
          <a:prstGeom prst="rect">
            <a:avLst/>
          </a:prstGeom>
        </p:spPr>
      </p:pic>
      <p:sp>
        <p:nvSpPr>
          <p:cNvPr id="4" name="TextBox 3">
            <a:extLst>
              <a:ext uri="{FF2B5EF4-FFF2-40B4-BE49-F238E27FC236}">
                <a16:creationId xmlns:a16="http://schemas.microsoft.com/office/drawing/2014/main" id="{AE46A8A5-EA1B-ECD4-2B90-B7395552BE59}"/>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6B4D743A-7239-F51D-1824-8B00528E5446}"/>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B72600A-47F4-3E5B-9C3D-C3E5792B9161}"/>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https://www.programiz.com/java-programming/continue-statement</a:t>
            </a:r>
            <a:endParaRPr lang="en-US" sz="1200" dirty="0">
              <a:solidFill>
                <a:srgbClr val="0000FF"/>
              </a:solidFill>
            </a:endParaRPr>
          </a:p>
        </p:txBody>
      </p:sp>
    </p:spTree>
    <p:extLst>
      <p:ext uri="{BB962C8B-B14F-4D97-AF65-F5344CB8AC3E}">
        <p14:creationId xmlns:p14="http://schemas.microsoft.com/office/powerpoint/2010/main" val="165440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9507" y="608189"/>
            <a:ext cx="3231491" cy="348681"/>
          </a:xfrm>
        </p:spPr>
        <p:txBody>
          <a:bodyPr anchor="ctr">
            <a:normAutofit/>
          </a:bodyPr>
          <a:lstStyle/>
          <a:p>
            <a:r>
              <a:rPr lang="en-IN" sz="1600" b="1" dirty="0">
                <a:solidFill>
                  <a:srgbClr val="002060"/>
                </a:solidFill>
                <a:latin typeface="Arial"/>
                <a:cs typeface="Arial"/>
              </a:rPr>
              <a:t>Java Arrays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48309"/>
            <a:ext cx="4417253" cy="1577355"/>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solidFill>
                  <a:schemeClr val="tx1"/>
                </a:solidFill>
                <a:ea typeface="+mn-lt"/>
              </a:rPr>
              <a:t>An array is a collection of similar types of data.</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Array indices always start from 0. That is, the first element of an array is at index 0.</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If the size of an array is n, then the last element of the array will be at index n-1.</a:t>
            </a:r>
          </a:p>
        </p:txBody>
      </p:sp>
      <p:sp>
        <p:nvSpPr>
          <p:cNvPr id="6" name="TextBox 5">
            <a:extLst>
              <a:ext uri="{FF2B5EF4-FFF2-40B4-BE49-F238E27FC236}">
                <a16:creationId xmlns:a16="http://schemas.microsoft.com/office/drawing/2014/main" id="{8CF19C54-B7F5-422F-A75D-8E41CD79F2BA}"/>
              </a:ext>
            </a:extLst>
          </p:cNvPr>
          <p:cNvSpPr txBox="1"/>
          <p:nvPr/>
        </p:nvSpPr>
        <p:spPr>
          <a:xfrm>
            <a:off x="5996048" y="1573388"/>
            <a:ext cx="1941878" cy="263598"/>
          </a:xfrm>
          <a:prstGeom prst="rect">
            <a:avLst/>
          </a:prstGeom>
          <a:noFill/>
        </p:spPr>
        <p:txBody>
          <a:bodyPr wrap="none" lIns="68580" tIns="34290" rIns="68580" bIns="34290" rtlCol="0" anchor="t">
            <a:spAutoFit/>
          </a:bodyPr>
          <a:lstStyle/>
          <a:p>
            <a:pPr algn="ctr">
              <a:lnSpc>
                <a:spcPct val="114999"/>
              </a:lnSpc>
            </a:pPr>
            <a:r>
              <a:rPr lang="en-IN" sz="1200" b="1" dirty="0">
                <a:latin typeface="Arial" panose="020B0604020202020204" pitchFamily="34" charset="0"/>
                <a:ea typeface="+mn-lt"/>
                <a:cs typeface="Arial" panose="020B0604020202020204" pitchFamily="34" charset="0"/>
              </a:rPr>
              <a:t>Java Arrays initialization</a:t>
            </a:r>
          </a:p>
        </p:txBody>
      </p:sp>
      <p:pic>
        <p:nvPicPr>
          <p:cNvPr id="4" name="Picture 3"/>
          <p:cNvPicPr>
            <a:picLocks noChangeAspect="1"/>
          </p:cNvPicPr>
          <p:nvPr/>
        </p:nvPicPr>
        <p:blipFill>
          <a:blip r:embed="rId3"/>
          <a:stretch>
            <a:fillRect/>
          </a:stretch>
        </p:blipFill>
        <p:spPr>
          <a:xfrm>
            <a:off x="4859787" y="2010312"/>
            <a:ext cx="4214401" cy="1042510"/>
          </a:xfrm>
          <a:prstGeom prst="rect">
            <a:avLst/>
          </a:prstGeom>
        </p:spPr>
      </p:pic>
      <p:sp>
        <p:nvSpPr>
          <p:cNvPr id="3" name="TextBox 2">
            <a:extLst>
              <a:ext uri="{FF2B5EF4-FFF2-40B4-BE49-F238E27FC236}">
                <a16:creationId xmlns:a16="http://schemas.microsoft.com/office/drawing/2014/main" id="{1D237ED4-3D84-04DA-3651-154361382F1E}"/>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DF7BE689-31C6-F776-B840-3D72B1CF9E83}"/>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1427DA99-6F4E-6F24-71D7-30F3A7245BC8}"/>
              </a:ext>
            </a:extLst>
          </p:cNvPr>
          <p:cNvSpPr txBox="1"/>
          <p:nvPr/>
        </p:nvSpPr>
        <p:spPr>
          <a:xfrm>
            <a:off x="690891" y="4656005"/>
            <a:ext cx="41097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https://www.programiz.com/java-programming/arrays</a:t>
            </a:r>
            <a:endParaRPr lang="en-US" sz="1200" dirty="0">
              <a:solidFill>
                <a:srgbClr val="0000FF"/>
              </a:solidFill>
            </a:endParaRPr>
          </a:p>
        </p:txBody>
      </p:sp>
    </p:spTree>
    <p:extLst>
      <p:ext uri="{BB962C8B-B14F-4D97-AF65-F5344CB8AC3E}">
        <p14:creationId xmlns:p14="http://schemas.microsoft.com/office/powerpoint/2010/main" val="2048065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556232"/>
            <a:ext cx="4440113" cy="468554"/>
          </a:xfrm>
        </p:spPr>
        <p:txBody>
          <a:bodyPr anchor="ctr">
            <a:normAutofit/>
          </a:bodyPr>
          <a:lstStyle/>
          <a:p>
            <a:r>
              <a:rPr lang="en-IN" sz="1600" b="1" dirty="0">
                <a:solidFill>
                  <a:srgbClr val="002060"/>
                </a:solidFill>
                <a:latin typeface="Arial"/>
                <a:cs typeface="Arial"/>
              </a:rPr>
              <a:t>Java Multidimensional Arrays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47645"/>
            <a:ext cx="4490081" cy="222368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 multidimensional array is an array of arrays.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Each element of a multidimensional array is an array itself.</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Each element of the multidimensional array is an array itself.</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unlike C/C++, each row of the multidimensional array in Java can be of different lengths.</a:t>
            </a:r>
          </a:p>
        </p:txBody>
      </p:sp>
      <p:pic>
        <p:nvPicPr>
          <p:cNvPr id="3" name="Picture 2"/>
          <p:cNvPicPr>
            <a:picLocks noChangeAspect="1"/>
          </p:cNvPicPr>
          <p:nvPr/>
        </p:nvPicPr>
        <p:blipFill>
          <a:blip r:embed="rId3"/>
          <a:stretch>
            <a:fillRect/>
          </a:stretch>
        </p:blipFill>
        <p:spPr>
          <a:xfrm>
            <a:off x="4793745" y="1459751"/>
            <a:ext cx="3987598" cy="2748344"/>
          </a:xfrm>
          <a:prstGeom prst="rect">
            <a:avLst/>
          </a:prstGeom>
        </p:spPr>
      </p:pic>
      <p:sp>
        <p:nvSpPr>
          <p:cNvPr id="4" name="TextBox 3">
            <a:extLst>
              <a:ext uri="{FF2B5EF4-FFF2-40B4-BE49-F238E27FC236}">
                <a16:creationId xmlns:a16="http://schemas.microsoft.com/office/drawing/2014/main" id="{5036F71D-46C3-8E08-C820-6F94566CAF7F}"/>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643CFA47-9971-758D-FE16-AAC2D1A9C010}"/>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93B514ED-CA65-7E5A-A287-A13E5195F9E0}"/>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https://www.programiz.com/java-programming/multidimensional-array</a:t>
            </a:r>
            <a:endParaRPr lang="en-US" sz="1200" dirty="0">
              <a:solidFill>
                <a:srgbClr val="0000FF"/>
              </a:solidFill>
            </a:endParaRPr>
          </a:p>
        </p:txBody>
      </p:sp>
      <p:sp>
        <p:nvSpPr>
          <p:cNvPr id="8" name="TextBox 7">
            <a:extLst>
              <a:ext uri="{FF2B5EF4-FFF2-40B4-BE49-F238E27FC236}">
                <a16:creationId xmlns:a16="http://schemas.microsoft.com/office/drawing/2014/main" id="{A3ED2604-98B2-0836-4A21-0DEC7E46BA2C}"/>
              </a:ext>
            </a:extLst>
          </p:cNvPr>
          <p:cNvSpPr txBox="1"/>
          <p:nvPr/>
        </p:nvSpPr>
        <p:spPr>
          <a:xfrm>
            <a:off x="6055263" y="1131483"/>
            <a:ext cx="1737360" cy="276999"/>
          </a:xfrm>
          <a:prstGeom prst="rect">
            <a:avLst/>
          </a:prstGeom>
          <a:noFill/>
        </p:spPr>
        <p:txBody>
          <a:bodyPr wrap="square" rtlCol="0">
            <a:spAutoFit/>
          </a:bodyPr>
          <a:lstStyle/>
          <a:p>
            <a:pPr algn="ctr"/>
            <a:r>
              <a:rPr lang="en-IN" sz="1200" b="1" dirty="0">
                <a:latin typeface="Arial" panose="020B0604020202020204" pitchFamily="34" charset="0"/>
                <a:ea typeface="+mn-lt"/>
                <a:cs typeface="Arial" panose="020B0604020202020204" pitchFamily="34" charset="0"/>
              </a:rPr>
              <a:t>2-dimensional Array</a:t>
            </a:r>
          </a:p>
        </p:txBody>
      </p:sp>
    </p:spTree>
    <p:extLst>
      <p:ext uri="{BB962C8B-B14F-4D97-AF65-F5344CB8AC3E}">
        <p14:creationId xmlns:p14="http://schemas.microsoft.com/office/powerpoint/2010/main" val="370022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761E54FD-CE9C-725B-BCA2-1483CD02187D}"/>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E4F99A1F-E958-8988-E760-30424B1761F8}"/>
              </a:ext>
            </a:extLst>
          </p:cNvPr>
          <p:cNvSpPr txBox="1">
            <a:spLocks/>
          </p:cNvSpPr>
          <p:nvPr/>
        </p:nvSpPr>
        <p:spPr>
          <a:xfrm>
            <a:off x="2250652" y="2318584"/>
            <a:ext cx="4640579"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24: Java Loop Statements</a:t>
            </a:r>
            <a:endParaRPr lang="en-US" sz="1600" b="1" dirty="0">
              <a:solidFill>
                <a:schemeClr val="tx1"/>
              </a:solidFill>
            </a:endParaRPr>
          </a:p>
        </p:txBody>
      </p:sp>
    </p:spTree>
    <p:extLst>
      <p:ext uri="{BB962C8B-B14F-4D97-AF65-F5344CB8AC3E}">
        <p14:creationId xmlns:p14="http://schemas.microsoft.com/office/powerpoint/2010/main" val="865641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437" y="623429"/>
            <a:ext cx="4265303" cy="359551"/>
          </a:xfrm>
        </p:spPr>
        <p:txBody>
          <a:bodyPr>
            <a:normAutofit/>
          </a:bodyPr>
          <a:lstStyle/>
          <a:p>
            <a:r>
              <a:rPr lang="en-IN" sz="1600" b="1" dirty="0">
                <a:solidFill>
                  <a:srgbClr val="002060"/>
                </a:solidFill>
                <a:latin typeface="Arial"/>
                <a:cs typeface="Arial"/>
              </a:rPr>
              <a:t>Java Class and Objects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54297" y="1055370"/>
            <a:ext cx="4417704" cy="2008242"/>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Java Class</a:t>
            </a:r>
          </a:p>
          <a:p>
            <a:pPr marL="214313" indent="-214313">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557213" lvl="1" indent="-214313">
              <a:buClr>
                <a:srgbClr val="213163"/>
              </a:buClr>
              <a:buFont typeface="Arial" panose="020B0604020202020204" pitchFamily="34" charset="0"/>
              <a:buChar char="•"/>
            </a:pPr>
            <a:r>
              <a:rPr lang="en-IN" dirty="0">
                <a:ea typeface="+mn-lt"/>
              </a:rPr>
              <a:t>A class is a blueprint for the object. Before we create an object, we first need to define the class.</a:t>
            </a:r>
          </a:p>
          <a:p>
            <a:pPr marL="214313" indent="-214313">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Java Objects</a:t>
            </a:r>
          </a:p>
          <a:p>
            <a:pPr marL="214313" indent="-214313">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557213" lvl="1" indent="-214313">
              <a:buClr>
                <a:srgbClr val="213163"/>
              </a:buClr>
              <a:buFont typeface="Arial" panose="020B0604020202020204" pitchFamily="34" charset="0"/>
              <a:buChar char="•"/>
            </a:pPr>
            <a:r>
              <a:rPr lang="en-IN" dirty="0">
                <a:ea typeface="+mn-lt"/>
              </a:rPr>
              <a:t>An object is called an instance of a class. </a:t>
            </a:r>
            <a:endParaRPr lang="en-IN" dirty="0">
              <a:latin typeface="Arial" pitchFamily="34" charset="0"/>
              <a:ea typeface="+mn-lt"/>
              <a:cs typeface="Arial" pitchFamily="34" charset="0"/>
            </a:endParaRPr>
          </a:p>
        </p:txBody>
      </p:sp>
      <p:pic>
        <p:nvPicPr>
          <p:cNvPr id="3" name="Picture 2" descr="Java Logo, symbol, meaning, history, PNG, brand">
            <a:extLst>
              <a:ext uri="{FF2B5EF4-FFF2-40B4-BE49-F238E27FC236}">
                <a16:creationId xmlns:a16="http://schemas.microsoft.com/office/drawing/2014/main" id="{67E430FE-E1C6-3173-9323-FCEC3C280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10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4169" y="623429"/>
            <a:ext cx="2957171" cy="402081"/>
          </a:xfrm>
        </p:spPr>
        <p:txBody>
          <a:bodyPr>
            <a:normAutofit/>
          </a:bodyPr>
          <a:lstStyle/>
          <a:p>
            <a:r>
              <a:rPr lang="en-IN" sz="1600" b="1" dirty="0">
                <a:solidFill>
                  <a:srgbClr val="002060"/>
                </a:solidFill>
                <a:latin typeface="Arial"/>
                <a:cs typeface="Arial"/>
              </a:rPr>
              <a:t>Java Methods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51789" y="1047750"/>
            <a:ext cx="4420211"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 method is a block of code that performs a specific task.</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Dividing a complex problem into smaller chunks makes your program easy to understand and reusable.</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In Java, there are two types of methods:</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User-defined Methods</a:t>
            </a:r>
          </a:p>
          <a:p>
            <a:pPr marL="257175" indent="-257175">
              <a:buFont typeface="+mj-lt"/>
              <a:buAutoNum type="arabicPeriod"/>
            </a:pPr>
            <a:r>
              <a:rPr lang="en-IN" dirty="0">
                <a:ea typeface="+mn-lt"/>
              </a:rPr>
              <a:t>Standard Library Methods</a:t>
            </a:r>
          </a:p>
        </p:txBody>
      </p:sp>
      <p:pic>
        <p:nvPicPr>
          <p:cNvPr id="3" name="Picture 2" descr="Java Logo, symbol, meaning, history, PNG, brand">
            <a:extLst>
              <a:ext uri="{FF2B5EF4-FFF2-40B4-BE49-F238E27FC236}">
                <a16:creationId xmlns:a16="http://schemas.microsoft.com/office/drawing/2014/main" id="{2B80962F-BEE4-2A48-2838-388C0535E9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5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129782" y="562983"/>
            <a:ext cx="3703078" cy="450477"/>
          </a:xfrm>
        </p:spPr>
        <p:txBody>
          <a:bodyPr anchor="ctr">
            <a:normAutofit/>
          </a:bodyPr>
          <a:lstStyle/>
          <a:p>
            <a:r>
              <a:rPr lang="en-US" sz="1600" b="1" dirty="0">
                <a:solidFill>
                  <a:srgbClr val="002060"/>
                </a:solidFill>
                <a:latin typeface="Arial"/>
                <a:cs typeface="Arial"/>
              </a:rPr>
              <a:t>Learning Objectives</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52401" y="1054600"/>
            <a:ext cx="4579620" cy="450477"/>
          </a:xfrm>
        </p:spPr>
        <p:txBody>
          <a:bodyPr vert="horz" lIns="68580" tIns="34290" rIns="68580" bIns="34290" rtlCol="0" anchor="t">
            <a:normAutofit/>
          </a:bodyPr>
          <a:lstStyle/>
          <a:p>
            <a:pPr marL="285750" indent="-285750">
              <a:buFont typeface="Arial" panose="020B0604020202020204" pitchFamily="34" charset="0"/>
              <a:buChar char="•"/>
            </a:pPr>
            <a:r>
              <a:rPr lang="en-IN" dirty="0">
                <a:cs typeface="Calibri" panose="020F0502020204030204"/>
              </a:rPr>
              <a:t>Core JAVA (J2SE) Programming and Coding Skills</a:t>
            </a:r>
          </a:p>
        </p:txBody>
      </p:sp>
      <p:pic>
        <p:nvPicPr>
          <p:cNvPr id="4" name="Picture 3">
            <a:extLst>
              <a:ext uri="{FF2B5EF4-FFF2-40B4-BE49-F238E27FC236}">
                <a16:creationId xmlns:a16="http://schemas.microsoft.com/office/drawing/2014/main" id="{F9FEBA78-034A-C143-63ED-27ABE262B413}"/>
              </a:ext>
            </a:extLst>
          </p:cNvPr>
          <p:cNvPicPr>
            <a:picLocks noChangeAspect="1"/>
          </p:cNvPicPr>
          <p:nvPr/>
        </p:nvPicPr>
        <p:blipFill>
          <a:blip r:embed="rId3"/>
          <a:stretch>
            <a:fillRect/>
          </a:stretch>
        </p:blipFill>
        <p:spPr>
          <a:xfrm>
            <a:off x="5361152" y="11239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6154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0359" y="616514"/>
            <a:ext cx="2888591" cy="435751"/>
          </a:xfrm>
        </p:spPr>
        <p:txBody>
          <a:bodyPr>
            <a:normAutofit/>
          </a:bodyPr>
          <a:lstStyle/>
          <a:p>
            <a:r>
              <a:rPr lang="en-IN" sz="1600" b="1" dirty="0">
                <a:solidFill>
                  <a:srgbClr val="002060"/>
                </a:solidFill>
                <a:latin typeface="Arial"/>
                <a:cs typeface="Arial"/>
              </a:rPr>
              <a:t>Java Constructors</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55599" y="1082745"/>
            <a:ext cx="4416402" cy="1792798"/>
          </a:xfrm>
          <a:prstGeom prst="rect">
            <a:avLst/>
          </a:prstGeom>
          <a:noFill/>
        </p:spPr>
        <p:txBody>
          <a:bodyPr wrap="square" lIns="68580" tIns="34290" rIns="68580" bIns="34290" rtlCol="0" anchor="t">
            <a:spAutoFit/>
          </a:bodyPr>
          <a:lstStyle/>
          <a:p>
            <a:r>
              <a:rPr lang="en-IN" b="1" dirty="0">
                <a:solidFill>
                  <a:schemeClr val="tx1"/>
                </a:solidFill>
                <a:ea typeface="+mn-lt"/>
              </a:rPr>
              <a:t>What is a Constructor?</a:t>
            </a: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214313" indent="-214313">
              <a:buFont typeface="Arial" panose="020B0604020202020204" pitchFamily="34" charset="0"/>
              <a:buChar char="•"/>
            </a:pPr>
            <a:r>
              <a:rPr lang="en-IN" dirty="0">
                <a:solidFill>
                  <a:schemeClr val="tx1"/>
                </a:solidFill>
                <a:ea typeface="+mn-lt"/>
              </a:rPr>
              <a:t>A constructor in Java is like a method that is invoked when an object of the class is created.</a:t>
            </a: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214313" indent="-214313">
              <a:buFont typeface="Arial" panose="020B0604020202020204" pitchFamily="34" charset="0"/>
              <a:buChar char="•"/>
            </a:pPr>
            <a:r>
              <a:rPr lang="en-IN" dirty="0">
                <a:solidFill>
                  <a:schemeClr val="tx1"/>
                </a:solidFill>
                <a:ea typeface="+mn-lt"/>
              </a:rPr>
              <a:t>Unlike Java methods, a constructor has the same name as that of the class and does not have any return type.</a:t>
            </a:r>
          </a:p>
        </p:txBody>
      </p:sp>
      <p:pic>
        <p:nvPicPr>
          <p:cNvPr id="3" name="Picture 2" descr="Java Logo, symbol, meaning, history, PNG, brand">
            <a:extLst>
              <a:ext uri="{FF2B5EF4-FFF2-40B4-BE49-F238E27FC236}">
                <a16:creationId xmlns:a16="http://schemas.microsoft.com/office/drawing/2014/main" id="{DA6003B6-8AC8-9BD1-6E6C-75501C54E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794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F3C81-F081-4476-B384-074D1CA46D2C}"/>
              </a:ext>
            </a:extLst>
          </p:cNvPr>
          <p:cNvSpPr txBox="1"/>
          <p:nvPr/>
        </p:nvSpPr>
        <p:spPr>
          <a:xfrm>
            <a:off x="163219" y="1052265"/>
            <a:ext cx="4408781" cy="1577355"/>
          </a:xfrm>
          <a:prstGeom prst="rect">
            <a:avLst/>
          </a:prstGeom>
          <a:noFill/>
        </p:spPr>
        <p:txBody>
          <a:bodyPr wrap="square" lIns="68580" tIns="34290" rIns="68580" bIns="34290" rtlCol="0" anchor="t">
            <a:spAutoFit/>
          </a:bodyPr>
          <a:lstStyle/>
          <a:p>
            <a:r>
              <a:rPr lang="en-IN" b="1" dirty="0">
                <a:solidFill>
                  <a:schemeClr val="tx1"/>
                </a:solidFill>
                <a:ea typeface="+mn-lt"/>
              </a:rPr>
              <a:t>Types of Constructor</a:t>
            </a: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r>
              <a:rPr lang="en-IN" dirty="0">
                <a:solidFill>
                  <a:schemeClr val="tx1"/>
                </a:solidFill>
                <a:ea typeface="+mn-lt"/>
              </a:rPr>
              <a:t>In Java, constructors can be divided into 3 types:</a:t>
            </a:r>
          </a:p>
          <a:p>
            <a:pPr marL="214313" indent="-214313">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257175" indent="-257175">
              <a:buFont typeface="+mj-lt"/>
              <a:buAutoNum type="arabicPeriod"/>
            </a:pPr>
            <a:r>
              <a:rPr lang="en-IN" dirty="0">
                <a:solidFill>
                  <a:schemeClr val="tx1"/>
                </a:solidFill>
                <a:ea typeface="+mn-lt"/>
              </a:rPr>
              <a:t>No-Arg Constructor</a:t>
            </a:r>
          </a:p>
          <a:p>
            <a:pPr marL="257175" indent="-257175">
              <a:buFont typeface="+mj-lt"/>
              <a:buAutoNum type="arabicPeriod"/>
            </a:pPr>
            <a:r>
              <a:rPr lang="en-IN" dirty="0">
                <a:solidFill>
                  <a:schemeClr val="tx1"/>
                </a:solidFill>
                <a:ea typeface="+mn-lt"/>
              </a:rPr>
              <a:t>Parameterized Constructor</a:t>
            </a:r>
          </a:p>
          <a:p>
            <a:pPr marL="257175" indent="-257175">
              <a:buFont typeface="+mj-lt"/>
              <a:buAutoNum type="arabicPeriod"/>
            </a:pPr>
            <a:r>
              <a:rPr lang="en-IN" dirty="0">
                <a:solidFill>
                  <a:schemeClr val="tx1"/>
                </a:solidFill>
                <a:ea typeface="+mn-lt"/>
              </a:rPr>
              <a:t>Default Constructor</a:t>
            </a:r>
          </a:p>
        </p:txBody>
      </p:sp>
      <p:sp>
        <p:nvSpPr>
          <p:cNvPr id="5" name="Title 1">
            <a:extLst>
              <a:ext uri="{FF2B5EF4-FFF2-40B4-BE49-F238E27FC236}">
                <a16:creationId xmlns:a16="http://schemas.microsoft.com/office/drawing/2014/main" id="{F096B2C9-1F67-3FB3-6F06-59BECBB9CBEC}"/>
              </a:ext>
            </a:extLst>
          </p:cNvPr>
          <p:cNvSpPr txBox="1">
            <a:spLocks/>
          </p:cNvSpPr>
          <p:nvPr/>
        </p:nvSpPr>
        <p:spPr>
          <a:xfrm>
            <a:off x="140359" y="616514"/>
            <a:ext cx="2888591" cy="435751"/>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a:solidFill>
                  <a:srgbClr val="002060"/>
                </a:solidFill>
              </a:rPr>
              <a:t>Java Constructors</a:t>
            </a:r>
            <a:endParaRPr lang="en-US" sz="1600" dirty="0"/>
          </a:p>
        </p:txBody>
      </p:sp>
      <p:pic>
        <p:nvPicPr>
          <p:cNvPr id="8" name="Picture 7" descr="Java Logo, symbol, meaning, history, PNG, brand">
            <a:extLst>
              <a:ext uri="{FF2B5EF4-FFF2-40B4-BE49-F238E27FC236}">
                <a16:creationId xmlns:a16="http://schemas.microsoft.com/office/drawing/2014/main" id="{C5B9436F-00E8-EF98-ACFE-73B9D70EAF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92" r="34391"/>
          <a:stretch/>
        </p:blipFill>
        <p:spPr bwMode="auto">
          <a:xfrm>
            <a:off x="5798820" y="1181801"/>
            <a:ext cx="179832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263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531" y="624201"/>
            <a:ext cx="3692646" cy="412119"/>
          </a:xfrm>
        </p:spPr>
        <p:txBody>
          <a:bodyPr>
            <a:normAutofit/>
          </a:bodyPr>
          <a:lstStyle/>
          <a:p>
            <a:r>
              <a:rPr lang="en-IN" sz="1600" b="1" dirty="0">
                <a:solidFill>
                  <a:srgbClr val="002060"/>
                </a:solidFill>
                <a:latin typeface="Arial"/>
                <a:cs typeface="Arial"/>
              </a:rPr>
              <a:t>Java Recursion</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400" y="1055370"/>
            <a:ext cx="4707107"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 method that calls itself is known as a recursive method. And this process is known as recursion.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if...else statement is used to terminate the recursive call inside the method.</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A recursive solution is much simpler and takes less time to write, debug and maintain.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Recursion generally uses more memory and is generally slow.</a:t>
            </a:r>
          </a:p>
        </p:txBody>
      </p:sp>
      <p:pic>
        <p:nvPicPr>
          <p:cNvPr id="3" name="Picture 2"/>
          <p:cNvPicPr>
            <a:picLocks noChangeAspect="1"/>
          </p:cNvPicPr>
          <p:nvPr/>
        </p:nvPicPr>
        <p:blipFill>
          <a:blip r:embed="rId3"/>
          <a:stretch>
            <a:fillRect/>
          </a:stretch>
        </p:blipFill>
        <p:spPr>
          <a:xfrm>
            <a:off x="4963925" y="1804539"/>
            <a:ext cx="3920039" cy="2327523"/>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664315" y="1341556"/>
            <a:ext cx="2123018" cy="263598"/>
          </a:xfrm>
          <a:prstGeom prst="rect">
            <a:avLst/>
          </a:prstGeom>
          <a:noFill/>
        </p:spPr>
        <p:txBody>
          <a:bodyPr wrap="none" lIns="68580" tIns="34290" rIns="68580" bIns="34290" rtlCol="0" anchor="t">
            <a:spAutoFit/>
          </a:bodyPr>
          <a:lstStyle/>
          <a:p>
            <a:pPr algn="ctr">
              <a:lnSpc>
                <a:spcPct val="114999"/>
              </a:lnSpc>
            </a:pPr>
            <a:r>
              <a:rPr lang="en-US" sz="1200" b="1" dirty="0">
                <a:solidFill>
                  <a:schemeClr val="tx1"/>
                </a:solidFill>
                <a:latin typeface="Arial" panose="020B0604020202020204" pitchFamily="34" charset="0"/>
                <a:ea typeface="+mn-lt"/>
                <a:cs typeface="Arial" panose="020B0604020202020204" pitchFamily="34" charset="0"/>
              </a:rPr>
              <a:t>Working of Java Recursion</a:t>
            </a:r>
          </a:p>
        </p:txBody>
      </p:sp>
      <p:sp>
        <p:nvSpPr>
          <p:cNvPr id="4" name="TextBox 3">
            <a:extLst>
              <a:ext uri="{FF2B5EF4-FFF2-40B4-BE49-F238E27FC236}">
                <a16:creationId xmlns:a16="http://schemas.microsoft.com/office/drawing/2014/main" id="{5371309B-C7B2-CC13-23F7-5F68D705F201}"/>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E658E7E9-75E4-6E92-96BF-88EEBC4D1998}"/>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58CFE0CE-6DB6-4CE6-D6BD-257CA019105E}"/>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https://www.programiz.com/java-programming/recursion</a:t>
            </a:r>
            <a:endParaRPr lang="en-US" sz="1200" dirty="0">
              <a:solidFill>
                <a:srgbClr val="0000FF"/>
              </a:solidFill>
            </a:endParaRPr>
          </a:p>
        </p:txBody>
      </p:sp>
    </p:spTree>
    <p:extLst>
      <p:ext uri="{BB962C8B-B14F-4D97-AF65-F5344CB8AC3E}">
        <p14:creationId xmlns:p14="http://schemas.microsoft.com/office/powerpoint/2010/main" val="11671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12D2FDEF-D78F-63F6-CD1F-68DA7D451C77}"/>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062165D8-A08F-D67D-C43D-82D95A2BE6F8}"/>
              </a:ext>
            </a:extLst>
          </p:cNvPr>
          <p:cNvSpPr txBox="1">
            <a:spLocks/>
          </p:cNvSpPr>
          <p:nvPr/>
        </p:nvSpPr>
        <p:spPr>
          <a:xfrm>
            <a:off x="1887326" y="2318584"/>
            <a:ext cx="5369348"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25: Java Methods, Constructors and Recursion</a:t>
            </a:r>
            <a:r>
              <a:rPr lang="en-US" sz="1600" b="1" dirty="0">
                <a:solidFill>
                  <a:schemeClr val="tx1"/>
                </a:solidFill>
              </a:rPr>
              <a:t> </a:t>
            </a:r>
          </a:p>
        </p:txBody>
      </p:sp>
    </p:spTree>
    <p:extLst>
      <p:ext uri="{BB962C8B-B14F-4D97-AF65-F5344CB8AC3E}">
        <p14:creationId xmlns:p14="http://schemas.microsoft.com/office/powerpoint/2010/main" val="308207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6549" y="616514"/>
            <a:ext cx="3566771" cy="435751"/>
          </a:xfrm>
        </p:spPr>
        <p:txBody>
          <a:bodyPr>
            <a:normAutofit/>
          </a:bodyPr>
          <a:lstStyle/>
          <a:p>
            <a:r>
              <a:rPr lang="en-IN" sz="1600" b="1" dirty="0">
                <a:solidFill>
                  <a:srgbClr val="002060"/>
                </a:solidFill>
                <a:latin typeface="Arial"/>
                <a:cs typeface="Arial"/>
              </a:rPr>
              <a:t>Java Strings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9409" y="1052265"/>
            <a:ext cx="4412591"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solidFill>
                  <a:schemeClr val="tx1"/>
                </a:solidFill>
                <a:ea typeface="+mn-lt"/>
              </a:rPr>
              <a:t>In Java, a string is a sequence of characters.</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We use double quotes to represent a string in Java.</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Strings in Java are not primitive types (like int, char, etc). Instead, all strings are objects of a predefined class named String.</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All string variables are instances of the String class.</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In Java, strings are immutable.</a:t>
            </a:r>
          </a:p>
        </p:txBody>
      </p:sp>
    </p:spTree>
    <p:extLst>
      <p:ext uri="{BB962C8B-B14F-4D97-AF65-F5344CB8AC3E}">
        <p14:creationId xmlns:p14="http://schemas.microsoft.com/office/powerpoint/2010/main" val="1333015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4169" y="623429"/>
            <a:ext cx="2347571" cy="374791"/>
          </a:xfrm>
        </p:spPr>
        <p:txBody>
          <a:bodyPr>
            <a:normAutofit/>
          </a:bodyPr>
          <a:lstStyle/>
          <a:p>
            <a:r>
              <a:rPr lang="en-IN" sz="1600" b="1" dirty="0">
                <a:solidFill>
                  <a:srgbClr val="002060"/>
                </a:solidFill>
                <a:latin typeface="Arial"/>
                <a:cs typeface="Arial"/>
              </a:rPr>
              <a:t>this Keyword</a:t>
            </a:r>
          </a:p>
        </p:txBody>
      </p:sp>
      <p:sp>
        <p:nvSpPr>
          <p:cNvPr id="7" name="TextBox 6">
            <a:extLst>
              <a:ext uri="{FF2B5EF4-FFF2-40B4-BE49-F238E27FC236}">
                <a16:creationId xmlns:a16="http://schemas.microsoft.com/office/drawing/2014/main" id="{B69F3C81-F081-4476-B384-074D1CA46D2C}"/>
              </a:ext>
            </a:extLst>
          </p:cNvPr>
          <p:cNvSpPr txBox="1"/>
          <p:nvPr/>
        </p:nvSpPr>
        <p:spPr>
          <a:xfrm>
            <a:off x="144169" y="1052830"/>
            <a:ext cx="7621909" cy="1577355"/>
          </a:xfrm>
          <a:prstGeom prst="rect">
            <a:avLst/>
          </a:prstGeom>
          <a:noFill/>
        </p:spPr>
        <p:txBody>
          <a:bodyPr wrap="square" lIns="68580" tIns="34290" rIns="68580" bIns="34290" rtlCol="0" anchor="t">
            <a:spAutoFit/>
          </a:bodyPr>
          <a:lstStyle/>
          <a:p>
            <a:r>
              <a:rPr lang="en-IN" dirty="0">
                <a:ea typeface="+mn-lt"/>
              </a:rPr>
              <a:t>In Java, this keyword is used to refer to the current object inside a method or a constructor.</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There are various situations where this keyword is commonly used:</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Using this for ambiguity variable names</a:t>
            </a:r>
          </a:p>
          <a:p>
            <a:pPr marL="173736" indent="-173736">
              <a:buClr>
                <a:srgbClr val="213163"/>
              </a:buClr>
              <a:buFont typeface="Arial" panose="020B0604020202020204" pitchFamily="34" charset="0"/>
              <a:buChar char="•"/>
            </a:pPr>
            <a:r>
              <a:rPr lang="en-IN" dirty="0">
                <a:ea typeface="+mn-lt"/>
              </a:rPr>
              <a:t>Using this in constructor overloading</a:t>
            </a:r>
          </a:p>
          <a:p>
            <a:pPr marL="173736" indent="-173736">
              <a:buClr>
                <a:srgbClr val="213163"/>
              </a:buClr>
              <a:buFont typeface="Arial" panose="020B0604020202020204" pitchFamily="34" charset="0"/>
              <a:buChar char="•"/>
            </a:pPr>
            <a:r>
              <a:rPr lang="en-IN" dirty="0">
                <a:ea typeface="+mn-lt"/>
              </a:rPr>
              <a:t>Passing this as an argument</a:t>
            </a:r>
          </a:p>
        </p:txBody>
      </p:sp>
    </p:spTree>
    <p:extLst>
      <p:ext uri="{BB962C8B-B14F-4D97-AF65-F5344CB8AC3E}">
        <p14:creationId xmlns:p14="http://schemas.microsoft.com/office/powerpoint/2010/main" val="1220278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6549" y="623429"/>
            <a:ext cx="3361031" cy="500521"/>
          </a:xfrm>
        </p:spPr>
        <p:txBody>
          <a:bodyPr>
            <a:normAutofit/>
          </a:bodyPr>
          <a:lstStyle/>
          <a:p>
            <a:r>
              <a:rPr lang="en-IN" sz="1600" b="1" dirty="0">
                <a:solidFill>
                  <a:srgbClr val="213163"/>
                </a:solidFill>
                <a:latin typeface="Arial"/>
                <a:cs typeface="Arial"/>
              </a:rPr>
              <a:t>Java final Keyword</a:t>
            </a:r>
          </a:p>
        </p:txBody>
      </p:sp>
      <p:sp>
        <p:nvSpPr>
          <p:cNvPr id="7" name="TextBox 6">
            <a:extLst>
              <a:ext uri="{FF2B5EF4-FFF2-40B4-BE49-F238E27FC236}">
                <a16:creationId xmlns:a16="http://schemas.microsoft.com/office/drawing/2014/main" id="{B69F3C81-F081-4476-B384-074D1CA46D2C}"/>
              </a:ext>
            </a:extLst>
          </p:cNvPr>
          <p:cNvSpPr txBox="1"/>
          <p:nvPr/>
        </p:nvSpPr>
        <p:spPr>
          <a:xfrm>
            <a:off x="156211" y="1052829"/>
            <a:ext cx="7090410" cy="179279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In Java, the final keyword is used to denote constants. It can be used with variables, methods, and classes.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final variable cannot be reinitialized with another value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final method cannot be overridden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final class cannot be extended</a:t>
            </a:r>
          </a:p>
        </p:txBody>
      </p:sp>
    </p:spTree>
    <p:extLst>
      <p:ext uri="{BB962C8B-B14F-4D97-AF65-F5344CB8AC3E}">
        <p14:creationId xmlns:p14="http://schemas.microsoft.com/office/powerpoint/2010/main" val="1563443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0923" y="593462"/>
            <a:ext cx="5731517" cy="395548"/>
          </a:xfrm>
        </p:spPr>
        <p:txBody>
          <a:bodyPr anchor="ctr">
            <a:noAutofit/>
          </a:bodyPr>
          <a:lstStyle/>
          <a:p>
            <a:r>
              <a:rPr lang="en-IN" sz="1600" b="1" dirty="0">
                <a:solidFill>
                  <a:srgbClr val="002060"/>
                </a:solidFill>
                <a:latin typeface="Arial"/>
                <a:cs typeface="Arial"/>
              </a:rPr>
              <a:t>Understanding OOP concepts through core Java </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3783" y="1044166"/>
            <a:ext cx="3098207" cy="2008242"/>
          </a:xfrm>
          <a:prstGeom prst="rect">
            <a:avLst/>
          </a:prstGeom>
          <a:noFill/>
        </p:spPr>
        <p:txBody>
          <a:bodyPr wrap="square" lIns="68580" tIns="34290" rIns="68580" bIns="34290" rtlCol="0" anchor="t">
            <a:spAutoFit/>
          </a:bodyPr>
          <a:lstStyle/>
          <a:p>
            <a:r>
              <a:rPr lang="en-US" b="1" dirty="0">
                <a:latin typeface="Arial" panose="020B0604020202020204" pitchFamily="34" charset="0"/>
                <a:ea typeface="+mn-lt"/>
                <a:cs typeface="Arial" panose="020B0604020202020204" pitchFamily="34" charset="0"/>
              </a:rPr>
              <a:t>OOP concepts include:</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mn-lt"/>
              <a:cs typeface="Arial" panose="020B0604020202020204" pitchFamily="34" charset="0"/>
            </a:endParaRPr>
          </a:p>
          <a:p>
            <a:pPr marL="173736" lvl="1" indent="-173736">
              <a:buClr>
                <a:srgbClr val="213163"/>
              </a:buClr>
              <a:buFont typeface="Arial" pitchFamily="34" charset="0"/>
              <a:buChar char="•"/>
            </a:pPr>
            <a:r>
              <a:rPr lang="en-US" dirty="0">
                <a:latin typeface="Arial" panose="020B0604020202020204" pitchFamily="34" charset="0"/>
                <a:ea typeface="+mn-lt"/>
                <a:cs typeface="Arial" panose="020B0604020202020204" pitchFamily="34" charset="0"/>
              </a:rPr>
              <a:t> Inheritance </a:t>
            </a:r>
          </a:p>
          <a:p>
            <a:pPr marL="173736" lvl="1" indent="-173736">
              <a:buClr>
                <a:srgbClr val="213163"/>
              </a:buClr>
              <a:buFont typeface="Arial" pitchFamily="34" charset="0"/>
              <a:buChar char="•"/>
            </a:pPr>
            <a:endParaRPr lang="en-US" dirty="0">
              <a:latin typeface="Arial" panose="020B0604020202020204" pitchFamily="34" charset="0"/>
              <a:ea typeface="+mn-lt"/>
              <a:cs typeface="Arial" panose="020B0604020202020204" pitchFamily="34" charset="0"/>
            </a:endParaRPr>
          </a:p>
          <a:p>
            <a:pPr marL="173736" lvl="1" indent="-173736">
              <a:buClr>
                <a:srgbClr val="213163"/>
              </a:buClr>
              <a:buFont typeface="Arial" pitchFamily="34" charset="0"/>
              <a:buChar char="•"/>
            </a:pPr>
            <a:r>
              <a:rPr lang="en-US" dirty="0">
                <a:latin typeface="Arial" panose="020B0604020202020204" pitchFamily="34" charset="0"/>
                <a:ea typeface="+mn-lt"/>
                <a:cs typeface="Arial" panose="020B0604020202020204" pitchFamily="34" charset="0"/>
              </a:rPr>
              <a:t> Polymorphism</a:t>
            </a:r>
          </a:p>
          <a:p>
            <a:pPr marL="173736" lvl="1" indent="-173736">
              <a:buClr>
                <a:srgbClr val="213163"/>
              </a:buClr>
              <a:buFont typeface="Arial" pitchFamily="34" charset="0"/>
              <a:buChar char="•"/>
            </a:pPr>
            <a:endParaRPr lang="en-US" dirty="0">
              <a:latin typeface="Arial" panose="020B0604020202020204" pitchFamily="34" charset="0"/>
              <a:ea typeface="+mn-lt"/>
              <a:cs typeface="Arial" panose="020B0604020202020204" pitchFamily="34" charset="0"/>
            </a:endParaRPr>
          </a:p>
          <a:p>
            <a:pPr marL="173736" lvl="1" indent="-173736">
              <a:buClr>
                <a:srgbClr val="213163"/>
              </a:buClr>
              <a:buFont typeface="Arial" pitchFamily="34" charset="0"/>
              <a:buChar char="•"/>
            </a:pPr>
            <a:r>
              <a:rPr lang="en-US" dirty="0">
                <a:latin typeface="Arial" panose="020B0604020202020204" pitchFamily="34" charset="0"/>
                <a:ea typeface="+mn-lt"/>
                <a:cs typeface="Arial" panose="020B0604020202020204" pitchFamily="34" charset="0"/>
              </a:rPr>
              <a:t> Abstraction </a:t>
            </a:r>
            <a:endParaRPr lang="en-US" dirty="0">
              <a:latin typeface="Arial" panose="020B0604020202020204" pitchFamily="34" charset="0"/>
              <a:cs typeface="Arial" panose="020B0604020202020204" pitchFamily="34" charset="0"/>
            </a:endParaRPr>
          </a:p>
          <a:p>
            <a:pPr marL="173736" lvl="1" indent="-173736">
              <a:buClr>
                <a:srgbClr val="213163"/>
              </a:buClr>
              <a:buFont typeface="Arial" pitchFamily="34" charset="0"/>
              <a:buChar char="•"/>
            </a:pPr>
            <a:endParaRPr lang="en-US" dirty="0">
              <a:latin typeface="Arial" panose="020B0604020202020204" pitchFamily="34" charset="0"/>
              <a:ea typeface="+mn-lt"/>
              <a:cs typeface="Arial" panose="020B0604020202020204" pitchFamily="34" charset="0"/>
            </a:endParaRPr>
          </a:p>
          <a:p>
            <a:pPr marL="173736" lvl="1" indent="-173736">
              <a:buClr>
                <a:srgbClr val="213163"/>
              </a:buClr>
              <a:buFont typeface="Arial" pitchFamily="34" charset="0"/>
              <a:buChar char="•"/>
            </a:pPr>
            <a:r>
              <a:rPr lang="en-US" dirty="0">
                <a:latin typeface="Arial" panose="020B0604020202020204" pitchFamily="34" charset="0"/>
                <a:ea typeface="+mn-lt"/>
                <a:cs typeface="Arial" panose="020B0604020202020204" pitchFamily="34" charset="0"/>
              </a:rPr>
              <a:t> Encapsulation</a:t>
            </a:r>
          </a:p>
        </p:txBody>
      </p:sp>
      <p:pic>
        <p:nvPicPr>
          <p:cNvPr id="3" name="Picture 2"/>
          <p:cNvPicPr>
            <a:picLocks noChangeAspect="1"/>
          </p:cNvPicPr>
          <p:nvPr/>
        </p:nvPicPr>
        <p:blipFill>
          <a:blip r:embed="rId3"/>
          <a:stretch>
            <a:fillRect/>
          </a:stretch>
        </p:blipFill>
        <p:spPr>
          <a:xfrm>
            <a:off x="5050356" y="1154639"/>
            <a:ext cx="3692799" cy="2834222"/>
          </a:xfrm>
          <a:prstGeom prst="rect">
            <a:avLst/>
          </a:prstGeom>
        </p:spPr>
      </p:pic>
      <p:sp>
        <p:nvSpPr>
          <p:cNvPr id="4" name="TextBox 3">
            <a:extLst>
              <a:ext uri="{FF2B5EF4-FFF2-40B4-BE49-F238E27FC236}">
                <a16:creationId xmlns:a16="http://schemas.microsoft.com/office/drawing/2014/main" id="{BBF2BC49-549F-BD7C-CA6E-6B6E13DCA302}"/>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44D8E07E-93D7-E8FE-D3DA-361D79A532B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92216CB2-B1EA-7616-D996-CC5E7B13D02E}"/>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https://emergetech.org/tag/java/</a:t>
            </a:r>
            <a:endParaRPr lang="en-US" sz="1200" dirty="0">
              <a:solidFill>
                <a:srgbClr val="0000FF"/>
              </a:solidFill>
            </a:endParaRPr>
          </a:p>
        </p:txBody>
      </p:sp>
    </p:spTree>
    <p:extLst>
      <p:ext uri="{BB962C8B-B14F-4D97-AF65-F5344CB8AC3E}">
        <p14:creationId xmlns:p14="http://schemas.microsoft.com/office/powerpoint/2010/main" val="4193842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6583" y="622110"/>
            <a:ext cx="3782478" cy="338010"/>
          </a:xfrm>
        </p:spPr>
        <p:txBody>
          <a:bodyPr anchor="ctr">
            <a:normAutofit/>
          </a:bodyPr>
          <a:lstStyle/>
          <a:p>
            <a:r>
              <a:rPr lang="en-IN" sz="1600" b="1" dirty="0">
                <a:solidFill>
                  <a:srgbClr val="002060"/>
                </a:solidFill>
                <a:latin typeface="Arial"/>
                <a:cs typeface="Arial"/>
              </a:rPr>
              <a:t>Inheritance</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7063" y="1051699"/>
            <a:ext cx="4414937" cy="1361911"/>
          </a:xfrm>
          <a:prstGeom prst="rect">
            <a:avLst/>
          </a:prstGeom>
          <a:noFill/>
        </p:spPr>
        <p:txBody>
          <a:bodyPr wrap="square" lIns="68580" tIns="34290" rIns="68580" bIns="34290" rtlCol="0" anchor="t">
            <a:spAutoFit/>
          </a:bodyPr>
          <a:lstStyle/>
          <a:p>
            <a:pPr marL="173736" indent="-173736">
              <a:buClr>
                <a:srgbClr val="213163"/>
              </a:buClr>
              <a:buFont typeface="Arial"/>
              <a:buChar char="•"/>
            </a:pPr>
            <a:r>
              <a:rPr lang="en-IN" dirty="0"/>
              <a:t>Inheritance lets programmers create new classes that share some of the attributes of existing classes. </a:t>
            </a:r>
            <a:endParaRPr lang="en-US" dirty="0">
              <a:cs typeface="Calibri"/>
            </a:endParaRPr>
          </a:p>
          <a:p>
            <a:pPr marL="173736" indent="-173736">
              <a:buClr>
                <a:srgbClr val="213163"/>
              </a:buClr>
              <a:buFont typeface="Arial"/>
              <a:buChar char="•"/>
            </a:pPr>
            <a:endParaRPr lang="en-IN" dirty="0"/>
          </a:p>
          <a:p>
            <a:pPr marL="173736" indent="-173736">
              <a:buClr>
                <a:srgbClr val="213163"/>
              </a:buClr>
              <a:buFont typeface="Arial"/>
              <a:buChar char="•"/>
            </a:pPr>
            <a:r>
              <a:rPr lang="en-IN" dirty="0"/>
              <a:t>Using Inheritance lets us build on previous work without reinventing the wheel.</a:t>
            </a:r>
            <a:endParaRPr lang="en-US" dirty="0"/>
          </a:p>
        </p:txBody>
      </p:sp>
      <p:pic>
        <p:nvPicPr>
          <p:cNvPr id="3" name="Picture 2"/>
          <p:cNvPicPr>
            <a:picLocks noChangeAspect="1"/>
          </p:cNvPicPr>
          <p:nvPr/>
        </p:nvPicPr>
        <p:blipFill>
          <a:blip r:embed="rId3"/>
          <a:stretch>
            <a:fillRect/>
          </a:stretch>
        </p:blipFill>
        <p:spPr>
          <a:xfrm>
            <a:off x="4731282" y="1179065"/>
            <a:ext cx="4255655" cy="2600316"/>
          </a:xfrm>
          <a:prstGeom prst="rect">
            <a:avLst/>
          </a:prstGeom>
        </p:spPr>
      </p:pic>
      <p:sp>
        <p:nvSpPr>
          <p:cNvPr id="4" name="TextBox 3">
            <a:extLst>
              <a:ext uri="{FF2B5EF4-FFF2-40B4-BE49-F238E27FC236}">
                <a16:creationId xmlns:a16="http://schemas.microsoft.com/office/drawing/2014/main" id="{B7CA606A-D72D-9528-80D6-63F205174589}"/>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72E36B5D-2AE9-2D33-9279-7DBB3D5C8E1F}"/>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75482DB0-7E0E-EA24-A386-E812F9E35565}"/>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https://techvidvan.com/tutorials/java-inheritance</a:t>
            </a:r>
            <a:endParaRPr lang="en-US" sz="1200" dirty="0">
              <a:solidFill>
                <a:srgbClr val="0000FF"/>
              </a:solidFill>
            </a:endParaRPr>
          </a:p>
        </p:txBody>
      </p:sp>
    </p:spTree>
    <p:extLst>
      <p:ext uri="{BB962C8B-B14F-4D97-AF65-F5344CB8AC3E}">
        <p14:creationId xmlns:p14="http://schemas.microsoft.com/office/powerpoint/2010/main" val="3787682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4267" y="622571"/>
            <a:ext cx="3944813" cy="434757"/>
          </a:xfrm>
        </p:spPr>
        <p:txBody>
          <a:bodyPr>
            <a:normAutofit/>
          </a:bodyPr>
          <a:lstStyle/>
          <a:p>
            <a:r>
              <a:rPr lang="en-IN" sz="1600" b="1" dirty="0">
                <a:solidFill>
                  <a:srgbClr val="002060"/>
                </a:solidFill>
                <a:latin typeface="Arial"/>
                <a:cs typeface="Arial"/>
              </a:rPr>
              <a:t>How Inheritance Works?</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2274" y="1055370"/>
            <a:ext cx="5378999" cy="1377300"/>
          </a:xfrm>
          <a:prstGeom prst="rect">
            <a:avLst/>
          </a:prstGeom>
          <a:noFill/>
        </p:spPr>
        <p:txBody>
          <a:bodyPr wrap="square" lIns="68580" tIns="34290" rIns="68580" bIns="34290" rtlCol="0" anchor="t">
            <a:spAutoFit/>
          </a:bodyPr>
          <a:lstStyle/>
          <a:p>
            <a:pPr marL="173736" indent="-173736">
              <a:spcBef>
                <a:spcPts val="600"/>
              </a:spcBef>
              <a:buClr>
                <a:srgbClr val="213163"/>
              </a:buClr>
              <a:buFont typeface="Arial" pitchFamily="34" charset="0"/>
              <a:buChar char="•"/>
            </a:pPr>
            <a:r>
              <a:rPr lang="en-IN" dirty="0"/>
              <a:t>Inheritance lets a new class adopt the properties of another. </a:t>
            </a:r>
          </a:p>
          <a:p>
            <a:pPr marL="173736" indent="-173736">
              <a:spcBef>
                <a:spcPts val="600"/>
              </a:spcBef>
              <a:buClr>
                <a:srgbClr val="213163"/>
              </a:buClr>
              <a:buFont typeface="Arial" pitchFamily="34" charset="0"/>
              <a:buChar char="•"/>
            </a:pPr>
            <a:r>
              <a:rPr lang="en-IN" dirty="0"/>
              <a:t>Inheriting class is called a subclass or a child class. </a:t>
            </a:r>
          </a:p>
          <a:p>
            <a:pPr marL="173736" indent="-173736">
              <a:spcBef>
                <a:spcPts val="600"/>
              </a:spcBef>
              <a:buClr>
                <a:srgbClr val="213163"/>
              </a:buClr>
              <a:buFont typeface="Arial" pitchFamily="34" charset="0"/>
              <a:buChar char="•"/>
            </a:pPr>
            <a:r>
              <a:rPr lang="en-IN" dirty="0"/>
              <a:t>The original class is often called the parent. </a:t>
            </a:r>
          </a:p>
          <a:p>
            <a:pPr marL="173736" indent="-173736">
              <a:spcBef>
                <a:spcPts val="600"/>
              </a:spcBef>
              <a:buClr>
                <a:srgbClr val="213163"/>
              </a:buClr>
              <a:buFont typeface="Arial" pitchFamily="34" charset="0"/>
              <a:buChar char="•"/>
            </a:pPr>
            <a:r>
              <a:rPr lang="en-IN" dirty="0"/>
              <a:t>Keyword </a:t>
            </a:r>
            <a:r>
              <a:rPr lang="en-IN" b="1" dirty="0"/>
              <a:t>extends</a:t>
            </a:r>
            <a:r>
              <a:rPr lang="en-IN" dirty="0"/>
              <a:t> is used to define a new class that inherits properties from an old class.</a:t>
            </a:r>
            <a:endParaRPr lang="en-US" dirty="0"/>
          </a:p>
        </p:txBody>
      </p:sp>
      <p:pic>
        <p:nvPicPr>
          <p:cNvPr id="4" name="Picture 3"/>
          <p:cNvPicPr>
            <a:picLocks noChangeAspect="1"/>
          </p:cNvPicPr>
          <p:nvPr/>
        </p:nvPicPr>
        <p:blipFill rotWithShape="1">
          <a:blip r:embed="rId3"/>
          <a:srcRect l="8044" t="4617" r="9343" b="6896"/>
          <a:stretch/>
        </p:blipFill>
        <p:spPr>
          <a:xfrm>
            <a:off x="5913120" y="1180386"/>
            <a:ext cx="1996441" cy="3445139"/>
          </a:xfrm>
          <a:prstGeom prst="rect">
            <a:avLst/>
          </a:prstGeom>
        </p:spPr>
      </p:pic>
      <p:sp>
        <p:nvSpPr>
          <p:cNvPr id="3" name="TextBox 2">
            <a:extLst>
              <a:ext uri="{FF2B5EF4-FFF2-40B4-BE49-F238E27FC236}">
                <a16:creationId xmlns:a16="http://schemas.microsoft.com/office/drawing/2014/main" id="{6CF43B73-63D8-293F-09CA-EE7FC12BA9FE}"/>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B4FE8D71-7524-943A-BF41-3F4B940CC0F8}"/>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D353E9A5-0777-C4CE-5340-208D423F3860}"/>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https://www.programiz.com/java-programming/inheritance</a:t>
            </a:r>
            <a:endParaRPr lang="en-US" sz="1200" dirty="0">
              <a:solidFill>
                <a:srgbClr val="0000FF"/>
              </a:solidFill>
            </a:endParaRPr>
          </a:p>
        </p:txBody>
      </p:sp>
    </p:spTree>
    <p:extLst>
      <p:ext uri="{BB962C8B-B14F-4D97-AF65-F5344CB8AC3E}">
        <p14:creationId xmlns:p14="http://schemas.microsoft.com/office/powerpoint/2010/main" val="321386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video game logo&#10;&#10;Description automatically generated">
            <a:extLst>
              <a:ext uri="{FF2B5EF4-FFF2-40B4-BE49-F238E27FC236}">
                <a16:creationId xmlns:a16="http://schemas.microsoft.com/office/drawing/2014/main" id="{EFF02AE0-E322-E27B-1780-7EB14C2BD829}"/>
              </a:ext>
            </a:extLst>
          </p:cNvPr>
          <p:cNvPicPr>
            <a:picLocks noChangeAspect="1"/>
          </p:cNvPicPr>
          <p:nvPr/>
        </p:nvPicPr>
        <p:blipFill>
          <a:blip r:embed="rId3"/>
          <a:stretch>
            <a:fillRect/>
          </a:stretch>
        </p:blipFill>
        <p:spPr>
          <a:xfrm>
            <a:off x="6179819" y="1849310"/>
            <a:ext cx="2767557" cy="1563633"/>
          </a:xfrm>
          <a:prstGeom prst="rect">
            <a:avLst/>
          </a:prstGeom>
        </p:spPr>
      </p:pic>
      <p:pic>
        <p:nvPicPr>
          <p:cNvPr id="10" name="Picture 9" descr="A green and grey text&#10;&#10;Description automatically generated">
            <a:extLst>
              <a:ext uri="{FF2B5EF4-FFF2-40B4-BE49-F238E27FC236}">
                <a16:creationId xmlns:a16="http://schemas.microsoft.com/office/drawing/2014/main" id="{D8E0731D-AE67-B16D-1256-D1670EA59CB9}"/>
              </a:ext>
            </a:extLst>
          </p:cNvPr>
          <p:cNvPicPr>
            <a:picLocks noChangeAspect="1"/>
          </p:cNvPicPr>
          <p:nvPr/>
        </p:nvPicPr>
        <p:blipFill rotWithShape="1">
          <a:blip r:embed="rId4"/>
          <a:srcRect l="5363" t="10101" r="5964" b="12596"/>
          <a:stretch/>
        </p:blipFill>
        <p:spPr>
          <a:xfrm>
            <a:off x="2595140" y="2259558"/>
            <a:ext cx="2941320" cy="743135"/>
          </a:xfrm>
          <a:prstGeom prst="rect">
            <a:avLst/>
          </a:prstGeom>
        </p:spPr>
      </p:pic>
      <p:pic>
        <p:nvPicPr>
          <p:cNvPr id="12" name="Content Placeholder 11">
            <a:extLst>
              <a:ext uri="{FF2B5EF4-FFF2-40B4-BE49-F238E27FC236}">
                <a16:creationId xmlns:a16="http://schemas.microsoft.com/office/drawing/2014/main" id="{072E815F-0C90-D782-F71C-30EC17EAD843}"/>
              </a:ext>
            </a:extLst>
          </p:cNvPr>
          <p:cNvPicPr>
            <a:picLocks noGrp="1" noChangeAspect="1"/>
          </p:cNvPicPr>
          <p:nvPr>
            <p:ph idx="1"/>
          </p:nvPr>
        </p:nvPicPr>
        <p:blipFill>
          <a:blip r:embed="rId5"/>
          <a:stretch>
            <a:fillRect/>
          </a:stretch>
        </p:blipFill>
        <p:spPr/>
      </p:pic>
      <p:pic>
        <p:nvPicPr>
          <p:cNvPr id="2" name="Content Placeholder 7" descr="A green cartoon character with arms crossed&#10;&#10;Description automatically generated">
            <a:extLst>
              <a:ext uri="{FF2B5EF4-FFF2-40B4-BE49-F238E27FC236}">
                <a16:creationId xmlns:a16="http://schemas.microsoft.com/office/drawing/2014/main" id="{A61C750A-93DF-EFD5-29C2-FF94ECA62145}"/>
              </a:ext>
            </a:extLst>
          </p:cNvPr>
          <p:cNvPicPr>
            <a:picLocks noChangeAspect="1"/>
          </p:cNvPicPr>
          <p:nvPr/>
        </p:nvPicPr>
        <p:blipFill>
          <a:blip r:embed="rId6"/>
          <a:stretch>
            <a:fillRect/>
          </a:stretch>
        </p:blipFill>
        <p:spPr>
          <a:xfrm>
            <a:off x="1046100" y="1512661"/>
            <a:ext cx="2561442" cy="4351338"/>
          </a:xfrm>
        </p:spPr>
      </p:pic>
      <p:pic>
        <p:nvPicPr>
          <p:cNvPr id="1026" name="Picture 2" descr="Image result for ndoid">
            <a:extLst>
              <a:ext uri="{FF2B5EF4-FFF2-40B4-BE49-F238E27FC236}">
                <a16:creationId xmlns:a16="http://schemas.microsoft.com/office/drawing/2014/main" id="{C32002D6-58A9-F185-C14D-D8F1B79B11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94" t="5740" r="20770" b="6054"/>
          <a:stretch/>
        </p:blipFill>
        <p:spPr bwMode="auto">
          <a:xfrm>
            <a:off x="503484" y="1730556"/>
            <a:ext cx="1649783" cy="16823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759F362-0A61-C433-854D-75ABD0D71F93}"/>
              </a:ext>
            </a:extLst>
          </p:cNvPr>
          <p:cNvSpPr>
            <a:spLocks noGrp="1"/>
          </p:cNvSpPr>
          <p:nvPr>
            <p:ph type="title"/>
          </p:nvPr>
        </p:nvSpPr>
        <p:spPr>
          <a:xfrm>
            <a:off x="129782" y="562983"/>
            <a:ext cx="3703078" cy="450477"/>
          </a:xfrm>
        </p:spPr>
        <p:txBody>
          <a:bodyPr lIns="91440" tIns="45720" rIns="91440" bIns="45720" anchor="ctr">
            <a:normAutofit/>
          </a:bodyPr>
          <a:lstStyle/>
          <a:p>
            <a:r>
              <a:rPr lang="en-US" sz="1600" b="1" dirty="0">
                <a:solidFill>
                  <a:srgbClr val="002060"/>
                </a:solidFill>
              </a:rPr>
              <a:t>Scenario</a:t>
            </a:r>
            <a:endParaRPr lang="en-US" dirty="0"/>
          </a:p>
        </p:txBody>
      </p:sp>
      <p:sp>
        <p:nvSpPr>
          <p:cNvPr id="6" name="TextBox 5">
            <a:extLst>
              <a:ext uri="{FF2B5EF4-FFF2-40B4-BE49-F238E27FC236}">
                <a16:creationId xmlns:a16="http://schemas.microsoft.com/office/drawing/2014/main" id="{066099EF-B605-C94D-4107-5957D6586182}"/>
              </a:ext>
            </a:extLst>
          </p:cNvPr>
          <p:cNvSpPr txBox="1"/>
          <p:nvPr/>
        </p:nvSpPr>
        <p:spPr>
          <a:xfrm>
            <a:off x="110321" y="4278599"/>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8" name="Straight Connector 7">
            <a:extLst>
              <a:ext uri="{FF2B5EF4-FFF2-40B4-BE49-F238E27FC236}">
                <a16:creationId xmlns:a16="http://schemas.microsoft.com/office/drawing/2014/main" id="{0653F6C6-2C7B-C366-41EB-E7EA43B05B27}"/>
              </a:ext>
            </a:extLst>
          </p:cNvPr>
          <p:cNvCxnSpPr>
            <a:cxnSpLocks/>
          </p:cNvCxnSpPr>
          <p:nvPr/>
        </p:nvCxnSpPr>
        <p:spPr>
          <a:xfrm>
            <a:off x="-21566" y="4217639"/>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FCE0CCD-0CE9-EBAD-7CB5-4C6F6C2E61AC}"/>
              </a:ext>
            </a:extLst>
          </p:cNvPr>
          <p:cNvSpPr txBox="1"/>
          <p:nvPr/>
        </p:nvSpPr>
        <p:spPr>
          <a:xfrm>
            <a:off x="669325" y="4267816"/>
            <a:ext cx="82765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97A7"/>
                </a:solidFill>
                <a:hlinkClick r:id="rId8"/>
              </a:rPr>
              <a:t>https://www.freepngimg.com/thumb/android/58538-development-android-software-free-hd-image.png</a:t>
            </a:r>
          </a:p>
          <a:p>
            <a:r>
              <a:rPr lang="en-US" sz="1200" dirty="0">
                <a:solidFill>
                  <a:srgbClr val="0097A7"/>
                </a:solidFill>
                <a:hlinkClick r:id="rId9"/>
              </a:rPr>
              <a:t>https://1000marken.net/wp-content/uploads/2021/01/Minecraft-Symbol.png</a:t>
            </a:r>
          </a:p>
          <a:p>
            <a:r>
              <a:rPr lang="en-US" sz="1200" dirty="0">
                <a:solidFill>
                  <a:srgbClr val="0097A7"/>
                </a:solidFill>
                <a:hlinkClick r:id="rId10"/>
              </a:rPr>
              <a:t>th (397×265) (bing.com)</a:t>
            </a:r>
            <a:endParaRPr lang="en-US"/>
          </a:p>
        </p:txBody>
      </p:sp>
    </p:spTree>
    <p:extLst>
      <p:ext uri="{BB962C8B-B14F-4D97-AF65-F5344CB8AC3E}">
        <p14:creationId xmlns:p14="http://schemas.microsoft.com/office/powerpoint/2010/main" val="286229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9766" y="618744"/>
            <a:ext cx="3946631" cy="425640"/>
          </a:xfrm>
        </p:spPr>
        <p:txBody>
          <a:bodyPr>
            <a:normAutofit/>
          </a:bodyPr>
          <a:lstStyle/>
          <a:p>
            <a:r>
              <a:rPr lang="en-IN" sz="1600" b="1" dirty="0">
                <a:solidFill>
                  <a:srgbClr val="002060"/>
                </a:solidFill>
                <a:latin typeface="Arial"/>
                <a:cs typeface="Arial"/>
              </a:rPr>
              <a:t>Types of Inheritance</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3927" y="1044384"/>
            <a:ext cx="3852587" cy="1577355"/>
          </a:xfrm>
          <a:prstGeom prst="rect">
            <a:avLst/>
          </a:prstGeom>
          <a:noFill/>
        </p:spPr>
        <p:txBody>
          <a:bodyPr wrap="square" lIns="68580" tIns="34290" rIns="68580" bIns="34290" rtlCol="0" anchor="t">
            <a:spAutoFit/>
          </a:bodyPr>
          <a:lstStyle/>
          <a:p>
            <a:r>
              <a:rPr lang="en-IN" dirty="0"/>
              <a:t>There are </a:t>
            </a:r>
            <a:r>
              <a:rPr lang="en-IN" b="1" dirty="0"/>
              <a:t>five</a:t>
            </a:r>
            <a:r>
              <a:rPr lang="en-IN" dirty="0"/>
              <a:t> types of inheritance.</a:t>
            </a:r>
            <a:endParaRPr lang="en-US" dirty="0"/>
          </a:p>
          <a:p>
            <a:pPr>
              <a:buFont typeface="Arial" pitchFamily="34" charset="0"/>
              <a:buChar char="•"/>
            </a:pPr>
            <a:endParaRPr lang="en-IN" dirty="0"/>
          </a:p>
          <a:p>
            <a:pPr marL="173736" indent="-173736">
              <a:buClr>
                <a:srgbClr val="213163"/>
              </a:buClr>
              <a:buFont typeface="Arial" pitchFamily="34" charset="0"/>
              <a:buChar char="•"/>
            </a:pPr>
            <a:r>
              <a:rPr lang="en-IN" dirty="0"/>
              <a:t> Single</a:t>
            </a:r>
          </a:p>
          <a:p>
            <a:pPr marL="173736" indent="-173736">
              <a:buClr>
                <a:srgbClr val="213163"/>
              </a:buClr>
              <a:buFont typeface="Arial" pitchFamily="34" charset="0"/>
              <a:buChar char="•"/>
            </a:pPr>
            <a:r>
              <a:rPr lang="en-IN" dirty="0"/>
              <a:t> Multiple</a:t>
            </a:r>
          </a:p>
          <a:p>
            <a:pPr marL="173736" indent="-173736">
              <a:buClr>
                <a:srgbClr val="213163"/>
              </a:buClr>
              <a:buFont typeface="Arial" pitchFamily="34" charset="0"/>
              <a:buChar char="•"/>
            </a:pPr>
            <a:r>
              <a:rPr lang="en-IN" dirty="0"/>
              <a:t> Multilevel</a:t>
            </a:r>
          </a:p>
          <a:p>
            <a:pPr marL="173736" indent="-173736">
              <a:buClr>
                <a:srgbClr val="213163"/>
              </a:buClr>
              <a:buFont typeface="Arial" pitchFamily="34" charset="0"/>
              <a:buChar char="•"/>
            </a:pPr>
            <a:r>
              <a:rPr lang="en-US" dirty="0"/>
              <a:t> Hierarchical</a:t>
            </a:r>
          </a:p>
          <a:p>
            <a:pPr marL="173736" indent="-173736">
              <a:buClr>
                <a:srgbClr val="213163"/>
              </a:buClr>
              <a:buFont typeface="Arial" pitchFamily="34" charset="0"/>
              <a:buChar char="•"/>
            </a:pPr>
            <a:r>
              <a:rPr lang="en-US" dirty="0"/>
              <a:t> Hybrid</a:t>
            </a:r>
          </a:p>
        </p:txBody>
      </p:sp>
      <p:pic>
        <p:nvPicPr>
          <p:cNvPr id="3" name="Picture 2"/>
          <p:cNvPicPr>
            <a:picLocks noChangeAspect="1"/>
          </p:cNvPicPr>
          <p:nvPr/>
        </p:nvPicPr>
        <p:blipFill>
          <a:blip r:embed="rId3"/>
          <a:stretch>
            <a:fillRect/>
          </a:stretch>
        </p:blipFill>
        <p:spPr>
          <a:xfrm>
            <a:off x="4758624" y="1121658"/>
            <a:ext cx="4022882" cy="3000162"/>
          </a:xfrm>
          <a:prstGeom prst="rect">
            <a:avLst/>
          </a:prstGeom>
        </p:spPr>
      </p:pic>
      <p:sp>
        <p:nvSpPr>
          <p:cNvPr id="4" name="TextBox 3">
            <a:extLst>
              <a:ext uri="{FF2B5EF4-FFF2-40B4-BE49-F238E27FC236}">
                <a16:creationId xmlns:a16="http://schemas.microsoft.com/office/drawing/2014/main" id="{041C5E93-C70E-21D8-65CF-A46084640C72}"/>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D4541E5E-F8DF-B481-750F-56BEB4A77B8F}"/>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010D0D2-5EFA-6D90-796E-C0FEB4656DCC}"/>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https://bytesofgigabytes.com/java/inheritance-in-java</a:t>
            </a:r>
            <a:endParaRPr lang="en-US" sz="1200" dirty="0">
              <a:solidFill>
                <a:srgbClr val="0000FF"/>
              </a:solidFill>
            </a:endParaRPr>
          </a:p>
        </p:txBody>
      </p:sp>
    </p:spTree>
    <p:extLst>
      <p:ext uri="{BB962C8B-B14F-4D97-AF65-F5344CB8AC3E}">
        <p14:creationId xmlns:p14="http://schemas.microsoft.com/office/powerpoint/2010/main" val="2091776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6291" y="616966"/>
            <a:ext cx="3686569" cy="350774"/>
          </a:xfrm>
        </p:spPr>
        <p:txBody>
          <a:bodyPr>
            <a:normAutofit/>
          </a:bodyPr>
          <a:lstStyle/>
          <a:p>
            <a:r>
              <a:rPr lang="en-IN" sz="1600" b="1" dirty="0">
                <a:solidFill>
                  <a:srgbClr val="002060"/>
                </a:solidFill>
                <a:latin typeface="Arial"/>
                <a:cs typeface="Arial"/>
              </a:rPr>
              <a:t>Java Inheritance</a:t>
            </a:r>
          </a:p>
        </p:txBody>
      </p:sp>
      <p:sp>
        <p:nvSpPr>
          <p:cNvPr id="7" name="TextBox 6">
            <a:extLst>
              <a:ext uri="{FF2B5EF4-FFF2-40B4-BE49-F238E27FC236}">
                <a16:creationId xmlns:a16="http://schemas.microsoft.com/office/drawing/2014/main" id="{B69F3C81-F081-4476-B384-074D1CA46D2C}"/>
              </a:ext>
            </a:extLst>
          </p:cNvPr>
          <p:cNvSpPr txBox="1"/>
          <p:nvPr/>
        </p:nvSpPr>
        <p:spPr>
          <a:xfrm>
            <a:off x="153911" y="1047750"/>
            <a:ext cx="8075689" cy="1361911"/>
          </a:xfrm>
          <a:prstGeom prst="rect">
            <a:avLst/>
          </a:prstGeom>
          <a:noFill/>
        </p:spPr>
        <p:txBody>
          <a:bodyPr wrap="square" lIns="68580" tIns="34290" rIns="68580" bIns="34290" rtlCol="0" anchor="t">
            <a:spAutoFit/>
          </a:bodyPr>
          <a:lstStyle/>
          <a:p>
            <a:pPr marL="173736" indent="-173736">
              <a:buClr>
                <a:srgbClr val="213163"/>
              </a:buClr>
              <a:buFont typeface="Arial,Sans-Serif" panose="020B0604020202020204" pitchFamily="34" charset="0"/>
              <a:buChar char="•"/>
            </a:pPr>
            <a:r>
              <a:rPr lang="en-IN" dirty="0">
                <a:ea typeface="+mn-lt"/>
              </a:rPr>
              <a:t>Inheritance is one of the key features of OOP that allows us to create a new class from an existing class. Java does not support multiple inheritance</a:t>
            </a:r>
            <a:endParaRPr lang="en-US" dirty="0">
              <a:ea typeface="+mn-lt"/>
              <a:cs typeface="+mn-lt"/>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extends keyword is used to perform inheritance in Java.</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There are </a:t>
            </a:r>
            <a:r>
              <a:rPr lang="en-IN" b="1" dirty="0">
                <a:ea typeface="+mn-lt"/>
              </a:rPr>
              <a:t>five</a:t>
            </a:r>
            <a:r>
              <a:rPr lang="en-IN" dirty="0">
                <a:ea typeface="+mn-lt"/>
              </a:rPr>
              <a:t> types of inheritance:</a:t>
            </a:r>
          </a:p>
        </p:txBody>
      </p:sp>
      <p:grpSp>
        <p:nvGrpSpPr>
          <p:cNvPr id="17" name="Group 16">
            <a:extLst>
              <a:ext uri="{FF2B5EF4-FFF2-40B4-BE49-F238E27FC236}">
                <a16:creationId xmlns:a16="http://schemas.microsoft.com/office/drawing/2014/main" id="{9DABDA9F-D76E-A76A-4A34-885FA888EF2C}"/>
              </a:ext>
            </a:extLst>
          </p:cNvPr>
          <p:cNvGrpSpPr/>
          <p:nvPr/>
        </p:nvGrpSpPr>
        <p:grpSpPr>
          <a:xfrm>
            <a:off x="792480" y="2489671"/>
            <a:ext cx="7559040" cy="1720379"/>
            <a:chOff x="792480" y="2489671"/>
            <a:chExt cx="7559040" cy="1720379"/>
          </a:xfrm>
        </p:grpSpPr>
        <p:sp>
          <p:nvSpPr>
            <p:cNvPr id="16" name="Oval 15">
              <a:extLst>
                <a:ext uri="{FF2B5EF4-FFF2-40B4-BE49-F238E27FC236}">
                  <a16:creationId xmlns:a16="http://schemas.microsoft.com/office/drawing/2014/main" id="{126FEA69-E154-AFDB-8397-28B78BA6CC52}"/>
                </a:ext>
              </a:extLst>
            </p:cNvPr>
            <p:cNvSpPr/>
            <p:nvPr/>
          </p:nvSpPr>
          <p:spPr>
            <a:xfrm>
              <a:off x="7086600" y="3550920"/>
              <a:ext cx="388620" cy="388620"/>
            </a:xfrm>
            <a:prstGeom prst="ellipse">
              <a:avLst/>
            </a:prstGeom>
            <a:solidFill>
              <a:srgbClr val="3D5D1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5</a:t>
              </a:r>
            </a:p>
          </p:txBody>
        </p:sp>
        <p:sp>
          <p:nvSpPr>
            <p:cNvPr id="15" name="Oval 14">
              <a:extLst>
                <a:ext uri="{FF2B5EF4-FFF2-40B4-BE49-F238E27FC236}">
                  <a16:creationId xmlns:a16="http://schemas.microsoft.com/office/drawing/2014/main" id="{F36EB0AC-59CC-35B5-245C-D3DD3051607E}"/>
                </a:ext>
              </a:extLst>
            </p:cNvPr>
            <p:cNvSpPr/>
            <p:nvPr/>
          </p:nvSpPr>
          <p:spPr>
            <a:xfrm>
              <a:off x="4377690" y="3550920"/>
              <a:ext cx="388620" cy="388620"/>
            </a:xfrm>
            <a:prstGeom prst="ellipse">
              <a:avLst/>
            </a:prstGeom>
            <a:solidFill>
              <a:srgbClr val="3D5D1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4</a:t>
              </a:r>
            </a:p>
          </p:txBody>
        </p:sp>
        <p:sp>
          <p:nvSpPr>
            <p:cNvPr id="14" name="Oval 13">
              <a:extLst>
                <a:ext uri="{FF2B5EF4-FFF2-40B4-BE49-F238E27FC236}">
                  <a16:creationId xmlns:a16="http://schemas.microsoft.com/office/drawing/2014/main" id="{0E5DCCCE-C684-8BDE-7298-1E4E90770DE7}"/>
                </a:ext>
              </a:extLst>
            </p:cNvPr>
            <p:cNvSpPr/>
            <p:nvPr/>
          </p:nvSpPr>
          <p:spPr>
            <a:xfrm>
              <a:off x="1668780" y="3550920"/>
              <a:ext cx="388620" cy="388620"/>
            </a:xfrm>
            <a:prstGeom prst="ellipse">
              <a:avLst/>
            </a:prstGeom>
            <a:solidFill>
              <a:srgbClr val="3D5D1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3</a:t>
              </a:r>
            </a:p>
          </p:txBody>
        </p:sp>
        <p:sp>
          <p:nvSpPr>
            <p:cNvPr id="13" name="Oval 12">
              <a:extLst>
                <a:ext uri="{FF2B5EF4-FFF2-40B4-BE49-F238E27FC236}">
                  <a16:creationId xmlns:a16="http://schemas.microsoft.com/office/drawing/2014/main" id="{7DAA5602-C534-084B-EA30-8D3A919CF5E4}"/>
                </a:ext>
              </a:extLst>
            </p:cNvPr>
            <p:cNvSpPr/>
            <p:nvPr/>
          </p:nvSpPr>
          <p:spPr>
            <a:xfrm>
              <a:off x="5681859" y="2489671"/>
              <a:ext cx="388620" cy="388620"/>
            </a:xfrm>
            <a:prstGeom prst="ellipse">
              <a:avLst/>
            </a:prstGeom>
            <a:solidFill>
              <a:srgbClr val="3D5D1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2</a:t>
              </a:r>
            </a:p>
          </p:txBody>
        </p:sp>
        <p:sp>
          <p:nvSpPr>
            <p:cNvPr id="12" name="Oval 11">
              <a:extLst>
                <a:ext uri="{FF2B5EF4-FFF2-40B4-BE49-F238E27FC236}">
                  <a16:creationId xmlns:a16="http://schemas.microsoft.com/office/drawing/2014/main" id="{79A3F0AD-9456-FB80-DD6D-CD021C89BA02}"/>
                </a:ext>
              </a:extLst>
            </p:cNvPr>
            <p:cNvSpPr/>
            <p:nvPr/>
          </p:nvSpPr>
          <p:spPr>
            <a:xfrm>
              <a:off x="3073520" y="2499360"/>
              <a:ext cx="388620" cy="388620"/>
            </a:xfrm>
            <a:prstGeom prst="ellipse">
              <a:avLst/>
            </a:prstGeom>
            <a:solidFill>
              <a:srgbClr val="3D5D1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1</a:t>
              </a:r>
            </a:p>
          </p:txBody>
        </p:sp>
        <p:sp>
          <p:nvSpPr>
            <p:cNvPr id="3" name="Rectangle: Rounded Corners 2">
              <a:extLst>
                <a:ext uri="{FF2B5EF4-FFF2-40B4-BE49-F238E27FC236}">
                  <a16:creationId xmlns:a16="http://schemas.microsoft.com/office/drawing/2014/main" id="{2D61A6D5-8858-41E6-9BB9-82B14CCAF082}"/>
                </a:ext>
              </a:extLst>
            </p:cNvPr>
            <p:cNvSpPr/>
            <p:nvPr/>
          </p:nvSpPr>
          <p:spPr>
            <a:xfrm>
              <a:off x="2197220" y="2777490"/>
              <a:ext cx="2141220" cy="388620"/>
            </a:xfrm>
            <a:prstGeom prst="roundRect">
              <a:avLst/>
            </a:prstGeom>
            <a:solidFill>
              <a:srgbClr val="92D050"/>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Single Inheritance</a:t>
              </a:r>
            </a:p>
          </p:txBody>
        </p:sp>
        <p:sp>
          <p:nvSpPr>
            <p:cNvPr id="4" name="Rectangle: Rounded Corners 3">
              <a:extLst>
                <a:ext uri="{FF2B5EF4-FFF2-40B4-BE49-F238E27FC236}">
                  <a16:creationId xmlns:a16="http://schemas.microsoft.com/office/drawing/2014/main" id="{1B892B3A-F570-166B-A455-E0E8E3B42AF5}"/>
                </a:ext>
              </a:extLst>
            </p:cNvPr>
            <p:cNvSpPr/>
            <p:nvPr/>
          </p:nvSpPr>
          <p:spPr>
            <a:xfrm>
              <a:off x="4805559" y="2777490"/>
              <a:ext cx="2141220" cy="388620"/>
            </a:xfrm>
            <a:prstGeom prst="roundRect">
              <a:avLst/>
            </a:prstGeom>
            <a:solidFill>
              <a:srgbClr val="92D050"/>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Multilevel Inheritance</a:t>
              </a:r>
            </a:p>
          </p:txBody>
        </p:sp>
        <p:sp>
          <p:nvSpPr>
            <p:cNvPr id="5" name="Rectangle: Rounded Corners 4">
              <a:extLst>
                <a:ext uri="{FF2B5EF4-FFF2-40B4-BE49-F238E27FC236}">
                  <a16:creationId xmlns:a16="http://schemas.microsoft.com/office/drawing/2014/main" id="{771B3F6F-A1F0-F3B2-5E35-42FF155A545C}"/>
                </a:ext>
              </a:extLst>
            </p:cNvPr>
            <p:cNvSpPr/>
            <p:nvPr/>
          </p:nvSpPr>
          <p:spPr>
            <a:xfrm>
              <a:off x="792480" y="3802380"/>
              <a:ext cx="2141220" cy="388620"/>
            </a:xfrm>
            <a:prstGeom prst="roundRect">
              <a:avLst/>
            </a:prstGeom>
            <a:solidFill>
              <a:srgbClr val="92D050"/>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Inheritance</a:t>
              </a:r>
            </a:p>
          </p:txBody>
        </p:sp>
        <p:sp>
          <p:nvSpPr>
            <p:cNvPr id="8" name="Rectangle: Rounded Corners 7">
              <a:extLst>
                <a:ext uri="{FF2B5EF4-FFF2-40B4-BE49-F238E27FC236}">
                  <a16:creationId xmlns:a16="http://schemas.microsoft.com/office/drawing/2014/main" id="{D9CFF9DE-A260-33E6-B34C-1F8C8615EBCF}"/>
                </a:ext>
              </a:extLst>
            </p:cNvPr>
            <p:cNvSpPr/>
            <p:nvPr/>
          </p:nvSpPr>
          <p:spPr>
            <a:xfrm>
              <a:off x="3501390" y="3811905"/>
              <a:ext cx="2141220" cy="388620"/>
            </a:xfrm>
            <a:prstGeom prst="roundRect">
              <a:avLst/>
            </a:prstGeom>
            <a:solidFill>
              <a:srgbClr val="92D050"/>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Multiple Inheritance</a:t>
              </a:r>
            </a:p>
          </p:txBody>
        </p:sp>
        <p:sp>
          <p:nvSpPr>
            <p:cNvPr id="9" name="Rectangle: Rounded Corners 8">
              <a:extLst>
                <a:ext uri="{FF2B5EF4-FFF2-40B4-BE49-F238E27FC236}">
                  <a16:creationId xmlns:a16="http://schemas.microsoft.com/office/drawing/2014/main" id="{6AEF884B-F9D3-EFB1-A27B-385BECC2AD70}"/>
                </a:ext>
              </a:extLst>
            </p:cNvPr>
            <p:cNvSpPr/>
            <p:nvPr/>
          </p:nvSpPr>
          <p:spPr>
            <a:xfrm>
              <a:off x="6210300" y="3821430"/>
              <a:ext cx="2141220" cy="388620"/>
            </a:xfrm>
            <a:prstGeom prst="roundRect">
              <a:avLst/>
            </a:prstGeom>
            <a:solidFill>
              <a:srgbClr val="92D050"/>
            </a:solidFill>
            <a:ln w="95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Hybrid Inheritance</a:t>
              </a:r>
            </a:p>
          </p:txBody>
        </p:sp>
      </p:grpSp>
    </p:spTree>
    <p:extLst>
      <p:ext uri="{BB962C8B-B14F-4D97-AF65-F5344CB8AC3E}">
        <p14:creationId xmlns:p14="http://schemas.microsoft.com/office/powerpoint/2010/main" val="3378892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9989" y="617093"/>
            <a:ext cx="4066026" cy="449834"/>
          </a:xfrm>
        </p:spPr>
        <p:txBody>
          <a:bodyPr>
            <a:normAutofit/>
          </a:bodyPr>
          <a:lstStyle/>
          <a:p>
            <a:r>
              <a:rPr lang="en-IN" sz="1600" b="1" dirty="0">
                <a:solidFill>
                  <a:srgbClr val="002060"/>
                </a:solidFill>
                <a:latin typeface="Arial"/>
                <a:cs typeface="Arial"/>
              </a:rPr>
              <a:t>Java Super</a:t>
            </a:r>
          </a:p>
        </p:txBody>
      </p:sp>
      <p:sp>
        <p:nvSpPr>
          <p:cNvPr id="7" name="TextBox 6">
            <a:extLst>
              <a:ext uri="{FF2B5EF4-FFF2-40B4-BE49-F238E27FC236}">
                <a16:creationId xmlns:a16="http://schemas.microsoft.com/office/drawing/2014/main" id="{B69F3C81-F081-4476-B384-074D1CA46D2C}"/>
              </a:ext>
            </a:extLst>
          </p:cNvPr>
          <p:cNvSpPr txBox="1"/>
          <p:nvPr/>
        </p:nvSpPr>
        <p:spPr>
          <a:xfrm>
            <a:off x="160020" y="1051687"/>
            <a:ext cx="8389171" cy="2654573"/>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super keyword in Java is used in subclasses to access superclass members (attributes, constructors and methods).</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b="1" dirty="0">
                <a:ea typeface="+mn-lt"/>
              </a:rPr>
              <a:t>Uses of Super Keyword:</a:t>
            </a:r>
          </a:p>
          <a:p>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To call methods of the superclass that is overridden in the subclass.</a:t>
            </a:r>
          </a:p>
          <a:p>
            <a:pPr marL="257175" indent="-257175">
              <a:buFont typeface="+mj-lt"/>
              <a:buAutoNum type="arabicPeriod"/>
            </a:pPr>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To access attributes (fields) of the superclass if both superclass and subclass have attributes with the same name.</a:t>
            </a:r>
          </a:p>
          <a:p>
            <a:pPr marL="257175" indent="-257175">
              <a:buFont typeface="+mj-lt"/>
              <a:buAutoNum type="arabicPeriod"/>
            </a:pPr>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To explicitly call superclass no-</a:t>
            </a:r>
            <a:r>
              <a:rPr lang="en-IN" dirty="0" err="1">
                <a:ea typeface="+mn-lt"/>
              </a:rPr>
              <a:t>arg</a:t>
            </a:r>
            <a:r>
              <a:rPr lang="en-IN" dirty="0">
                <a:ea typeface="+mn-lt"/>
              </a:rPr>
              <a:t> (default) or parameterized constructor from the subclass constructor.</a:t>
            </a:r>
          </a:p>
        </p:txBody>
      </p:sp>
    </p:spTree>
    <p:extLst>
      <p:ext uri="{BB962C8B-B14F-4D97-AF65-F5344CB8AC3E}">
        <p14:creationId xmlns:p14="http://schemas.microsoft.com/office/powerpoint/2010/main" val="3612053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8EC96A5A-8869-3357-0051-2D6E32446C1F}"/>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C20F01E6-6292-6CDB-2573-B25A3D78E32E}"/>
              </a:ext>
            </a:extLst>
          </p:cNvPr>
          <p:cNvSpPr txBox="1">
            <a:spLocks/>
          </p:cNvSpPr>
          <p:nvPr/>
        </p:nvSpPr>
        <p:spPr>
          <a:xfrm>
            <a:off x="2919995" y="2318584"/>
            <a:ext cx="3301894"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rPr>
              <a:t>Lab 26</a:t>
            </a:r>
            <a:r>
              <a:rPr lang="en-US" sz="1600" b="1" dirty="0">
                <a:solidFill>
                  <a:schemeClr val="tx1"/>
                </a:solidFill>
                <a:hlinkClick r:id="rId4">
                  <a:extLst>
                    <a:ext uri="{A12FA001-AC4F-418D-AE19-62706E023703}">
                      <ahyp:hlinkClr xmlns:ahyp="http://schemas.microsoft.com/office/drawing/2018/hyperlinkcolor" val="tx"/>
                    </a:ext>
                  </a:extLst>
                </a:hlinkClick>
              </a:rPr>
              <a:t>: Inheritance in JAVA</a:t>
            </a:r>
            <a:endParaRPr lang="en-US" sz="1600" b="1" dirty="0">
              <a:solidFill>
                <a:schemeClr val="tx1"/>
              </a:solidFill>
            </a:endParaRPr>
          </a:p>
        </p:txBody>
      </p:sp>
    </p:spTree>
    <p:extLst>
      <p:ext uri="{BB962C8B-B14F-4D97-AF65-F5344CB8AC3E}">
        <p14:creationId xmlns:p14="http://schemas.microsoft.com/office/powerpoint/2010/main" val="4089833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9765" y="620798"/>
            <a:ext cx="2719826" cy="396704"/>
          </a:xfrm>
        </p:spPr>
        <p:txBody>
          <a:bodyPr>
            <a:normAutofit/>
          </a:bodyPr>
          <a:lstStyle/>
          <a:p>
            <a:r>
              <a:rPr lang="en-IN" sz="1600" b="1" dirty="0">
                <a:solidFill>
                  <a:srgbClr val="213163"/>
                </a:solidFill>
                <a:latin typeface="Arial"/>
                <a:cs typeface="Arial"/>
              </a:rPr>
              <a:t>Polymorphism</a:t>
            </a:r>
            <a:endParaRPr lang="en-US" sz="1600" dirty="0">
              <a:solidFill>
                <a:srgbClr val="213163"/>
              </a:solidFill>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60245" y="1047202"/>
            <a:ext cx="4411755" cy="1361911"/>
          </a:xfrm>
          <a:prstGeom prst="rect">
            <a:avLst/>
          </a:prstGeom>
          <a:noFill/>
        </p:spPr>
        <p:txBody>
          <a:bodyPr wrap="square" lIns="68580" tIns="34290" rIns="68580" bIns="34290" rtlCol="0" anchor="t">
            <a:spAutoFit/>
          </a:bodyPr>
          <a:lstStyle/>
          <a:p>
            <a:pPr marL="173736" indent="-173736">
              <a:buClr>
                <a:srgbClr val="213163"/>
              </a:buClr>
              <a:buFont typeface="Arial"/>
              <a:buChar char="•"/>
            </a:pPr>
            <a:r>
              <a:rPr lang="en-IN" dirty="0"/>
              <a:t>Allows programmers to use the same word in Java to mean different things in different contexts. </a:t>
            </a:r>
            <a:endParaRPr lang="en-US" dirty="0"/>
          </a:p>
          <a:p>
            <a:pPr marL="173736" indent="-173736">
              <a:buClr>
                <a:srgbClr val="213163"/>
              </a:buClr>
              <a:buFont typeface="Arial"/>
              <a:buChar char="•"/>
            </a:pPr>
            <a:endParaRPr lang="en-IN" dirty="0"/>
          </a:p>
          <a:p>
            <a:pPr marL="173736" indent="-173736">
              <a:buClr>
                <a:srgbClr val="213163"/>
              </a:buClr>
              <a:buFont typeface="Arial"/>
              <a:buChar char="•"/>
            </a:pPr>
            <a:r>
              <a:rPr lang="en-IN" dirty="0"/>
              <a:t>One form of polymorphism is method </a:t>
            </a:r>
            <a:r>
              <a:rPr lang="en-IN" b="1" dirty="0"/>
              <a:t>overloading.</a:t>
            </a:r>
          </a:p>
          <a:p>
            <a:pPr marL="173736" indent="-173736">
              <a:buClr>
                <a:srgbClr val="213163"/>
              </a:buClr>
              <a:buFont typeface="Arial"/>
              <a:buChar char="•"/>
            </a:pPr>
            <a:endParaRPr lang="en-IN" dirty="0"/>
          </a:p>
          <a:p>
            <a:pPr marL="173736" indent="-173736">
              <a:buClr>
                <a:srgbClr val="213163"/>
              </a:buClr>
              <a:buFont typeface="Arial"/>
              <a:buChar char="•"/>
            </a:pPr>
            <a:r>
              <a:rPr lang="en-IN" dirty="0"/>
              <a:t>The other form is method </a:t>
            </a:r>
            <a:r>
              <a:rPr lang="en-IN" b="1" dirty="0"/>
              <a:t>overriding</a:t>
            </a:r>
            <a:r>
              <a:rPr lang="en-IN" dirty="0"/>
              <a:t>.</a:t>
            </a:r>
            <a:endParaRPr lang="en-US" dirty="0"/>
          </a:p>
        </p:txBody>
      </p:sp>
      <p:pic>
        <p:nvPicPr>
          <p:cNvPr id="4" name="Picture 3"/>
          <p:cNvPicPr>
            <a:picLocks noChangeAspect="1"/>
          </p:cNvPicPr>
          <p:nvPr/>
        </p:nvPicPr>
        <p:blipFill rotWithShape="1">
          <a:blip r:embed="rId3"/>
          <a:srcRect l="27409" t="7671" r="28122" b="9268"/>
          <a:stretch/>
        </p:blipFill>
        <p:spPr>
          <a:xfrm>
            <a:off x="5608320" y="1409744"/>
            <a:ext cx="2377440" cy="2324011"/>
          </a:xfrm>
          <a:prstGeom prst="rect">
            <a:avLst/>
          </a:prstGeom>
        </p:spPr>
      </p:pic>
      <p:sp>
        <p:nvSpPr>
          <p:cNvPr id="3" name="TextBox 2">
            <a:extLst>
              <a:ext uri="{FF2B5EF4-FFF2-40B4-BE49-F238E27FC236}">
                <a16:creationId xmlns:a16="http://schemas.microsoft.com/office/drawing/2014/main" id="{277D34E1-F0F1-119B-E2C5-3353CEF2BA6F}"/>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C6DBC47E-2891-94B4-802B-5C2D12E1278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63F66364-CCC1-6A1D-132F-A67163D8D0B0}"/>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https://codegym.cc/groups/posts/polymorphism-in-java</a:t>
            </a:r>
            <a:endParaRPr lang="en-US" sz="1200" dirty="0">
              <a:solidFill>
                <a:srgbClr val="0000FF"/>
              </a:solidFill>
            </a:endParaRPr>
          </a:p>
        </p:txBody>
      </p:sp>
    </p:spTree>
    <p:extLst>
      <p:ext uri="{BB962C8B-B14F-4D97-AF65-F5344CB8AC3E}">
        <p14:creationId xmlns:p14="http://schemas.microsoft.com/office/powerpoint/2010/main" val="3049862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22564"/>
            <a:ext cx="3985807" cy="438157"/>
          </a:xfrm>
        </p:spPr>
        <p:txBody>
          <a:bodyPr>
            <a:normAutofit/>
          </a:bodyPr>
          <a:lstStyle/>
          <a:p>
            <a:r>
              <a:rPr lang="en-IN" sz="1600" b="1" dirty="0">
                <a:solidFill>
                  <a:srgbClr val="002060"/>
                </a:solidFill>
                <a:latin typeface="Arial"/>
                <a:cs typeface="Arial"/>
              </a:rPr>
              <a:t>How Polymorphism Works?</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5919" y="1053101"/>
            <a:ext cx="4431321" cy="2008242"/>
          </a:xfrm>
          <a:prstGeom prst="rect">
            <a:avLst/>
          </a:prstGeom>
          <a:noFill/>
        </p:spPr>
        <p:txBody>
          <a:bodyPr wrap="square" lIns="68580" tIns="34290" rIns="68580" bIns="34290" rtlCol="0" anchor="t">
            <a:spAutoFit/>
          </a:bodyPr>
          <a:lstStyle/>
          <a:p>
            <a:pPr marL="173736" indent="-173736">
              <a:buClr>
                <a:srgbClr val="213163"/>
              </a:buClr>
              <a:buFont typeface="Arial"/>
              <a:buChar char="•"/>
            </a:pPr>
            <a:r>
              <a:rPr lang="en-IN" dirty="0"/>
              <a:t>We might create a class called “</a:t>
            </a:r>
            <a:r>
              <a:rPr lang="en-IN" b="1" dirty="0"/>
              <a:t>horse</a:t>
            </a:r>
            <a:r>
              <a:rPr lang="en-IN" dirty="0"/>
              <a:t>” by extending the “</a:t>
            </a:r>
            <a:r>
              <a:rPr lang="en-IN" b="1" dirty="0"/>
              <a:t>animal</a:t>
            </a:r>
            <a:r>
              <a:rPr lang="en-IN" dirty="0"/>
              <a:t>” class. </a:t>
            </a:r>
            <a:endParaRPr lang="en-US" dirty="0">
              <a:cs typeface="Calibri"/>
            </a:endParaRPr>
          </a:p>
          <a:p>
            <a:pPr marL="173736" indent="-173736">
              <a:buClr>
                <a:srgbClr val="213163"/>
              </a:buClr>
              <a:buFont typeface="Arial"/>
              <a:buChar char="•"/>
            </a:pPr>
            <a:endParaRPr lang="en-IN" dirty="0"/>
          </a:p>
          <a:p>
            <a:pPr marL="173736" indent="-173736">
              <a:buClr>
                <a:srgbClr val="213163"/>
              </a:buClr>
              <a:buFont typeface="Arial"/>
              <a:buChar char="•"/>
            </a:pPr>
            <a:r>
              <a:rPr lang="en-IN" dirty="0"/>
              <a:t>That class might also implement the “</a:t>
            </a:r>
            <a:r>
              <a:rPr lang="en-IN" b="1" dirty="0"/>
              <a:t>professional racing</a:t>
            </a:r>
            <a:r>
              <a:rPr lang="en-IN" dirty="0"/>
              <a:t>” class. </a:t>
            </a:r>
          </a:p>
          <a:p>
            <a:pPr marL="173736" indent="-173736">
              <a:buClr>
                <a:srgbClr val="213163"/>
              </a:buClr>
              <a:buFont typeface="Arial"/>
              <a:buChar char="•"/>
            </a:pPr>
            <a:endParaRPr lang="en-IN" dirty="0"/>
          </a:p>
          <a:p>
            <a:pPr marL="173736" indent="-173736">
              <a:buClr>
                <a:srgbClr val="213163"/>
              </a:buClr>
              <a:buFont typeface="Arial"/>
              <a:buChar char="•"/>
            </a:pPr>
            <a:r>
              <a:rPr lang="en-IN" dirty="0"/>
              <a:t>The “</a:t>
            </a:r>
            <a:r>
              <a:rPr lang="en-IN" b="1" dirty="0"/>
              <a:t>horse</a:t>
            </a:r>
            <a:r>
              <a:rPr lang="en-IN" dirty="0"/>
              <a:t>” class is “</a:t>
            </a:r>
            <a:r>
              <a:rPr lang="en-IN" b="1" dirty="0"/>
              <a:t>polymorphic</a:t>
            </a:r>
            <a:r>
              <a:rPr lang="en-IN" dirty="0"/>
              <a:t>,” since it inherits attributes of both the “</a:t>
            </a:r>
            <a:r>
              <a:rPr lang="en-IN" b="1" dirty="0"/>
              <a:t>animal</a:t>
            </a:r>
            <a:r>
              <a:rPr lang="en-IN" dirty="0"/>
              <a:t>” and “</a:t>
            </a:r>
            <a:r>
              <a:rPr lang="en-IN" b="1" dirty="0"/>
              <a:t>professional racing</a:t>
            </a:r>
            <a:r>
              <a:rPr lang="en-IN" dirty="0"/>
              <a:t>” class.</a:t>
            </a:r>
            <a:endParaRPr lang="en-US" dirty="0"/>
          </a:p>
        </p:txBody>
      </p:sp>
      <p:pic>
        <p:nvPicPr>
          <p:cNvPr id="3" name="Picture 2"/>
          <p:cNvPicPr>
            <a:picLocks noChangeAspect="1"/>
          </p:cNvPicPr>
          <p:nvPr/>
        </p:nvPicPr>
        <p:blipFill rotWithShape="1">
          <a:blip r:embed="rId3"/>
          <a:srcRect l="7179" t="4322" r="6494" b="1471"/>
          <a:stretch/>
        </p:blipFill>
        <p:spPr>
          <a:xfrm>
            <a:off x="4997552" y="1386844"/>
            <a:ext cx="3742588" cy="2369812"/>
          </a:xfrm>
          <a:prstGeom prst="rect">
            <a:avLst/>
          </a:prstGeom>
        </p:spPr>
      </p:pic>
      <p:sp>
        <p:nvSpPr>
          <p:cNvPr id="4" name="TextBox 3">
            <a:extLst>
              <a:ext uri="{FF2B5EF4-FFF2-40B4-BE49-F238E27FC236}">
                <a16:creationId xmlns:a16="http://schemas.microsoft.com/office/drawing/2014/main" id="{F01490C0-E8C7-5DCC-739A-418199F66FC9}"/>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5B2079DA-E7C4-CFDA-D56A-BBFD1705638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4424EAB-1918-F8B2-2EFF-0BF845EDA4A2}"/>
              </a:ext>
            </a:extLst>
          </p:cNvPr>
          <p:cNvSpPr txBox="1"/>
          <p:nvPr/>
        </p:nvSpPr>
        <p:spPr>
          <a:xfrm>
            <a:off x="690891" y="4656005"/>
            <a:ext cx="66547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https://www.javaguides.net/2018/08/polymorphism-in-java-with-example.html</a:t>
            </a:r>
            <a:endParaRPr lang="en-US" sz="1200" dirty="0">
              <a:solidFill>
                <a:srgbClr val="0000FF"/>
              </a:solidFill>
            </a:endParaRPr>
          </a:p>
        </p:txBody>
      </p:sp>
    </p:spTree>
    <p:extLst>
      <p:ext uri="{BB962C8B-B14F-4D97-AF65-F5344CB8AC3E}">
        <p14:creationId xmlns:p14="http://schemas.microsoft.com/office/powerpoint/2010/main" val="3738549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7160" y="623442"/>
            <a:ext cx="3982109" cy="438660"/>
          </a:xfrm>
        </p:spPr>
        <p:txBody>
          <a:bodyPr>
            <a:normAutofit/>
          </a:bodyPr>
          <a:lstStyle/>
          <a:p>
            <a:r>
              <a:rPr lang="en-IN" sz="1600" b="1" dirty="0">
                <a:solidFill>
                  <a:srgbClr val="002060"/>
                </a:solidFill>
                <a:latin typeface="Arial"/>
                <a:cs typeface="Arial"/>
              </a:rPr>
              <a:t>Java Polymorphism</a:t>
            </a:r>
          </a:p>
        </p:txBody>
      </p:sp>
      <p:sp>
        <p:nvSpPr>
          <p:cNvPr id="7" name="TextBox 6">
            <a:extLst>
              <a:ext uri="{FF2B5EF4-FFF2-40B4-BE49-F238E27FC236}">
                <a16:creationId xmlns:a16="http://schemas.microsoft.com/office/drawing/2014/main" id="{B69F3C81-F081-4476-B384-074D1CA46D2C}"/>
              </a:ext>
            </a:extLst>
          </p:cNvPr>
          <p:cNvSpPr txBox="1"/>
          <p:nvPr/>
        </p:nvSpPr>
        <p:spPr>
          <a:xfrm>
            <a:off x="158265" y="1045012"/>
            <a:ext cx="4314676" cy="2654573"/>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Polymorphism is an important concept of object-oriented programming.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It simply means more than one form.</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Polymorphism allows us to create consistent code.</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dirty="0">
                <a:ea typeface="+mn-lt"/>
              </a:rPr>
              <a:t>We can achieve polymorphism in Java using the following ways:</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Method Overriding</a:t>
            </a:r>
          </a:p>
          <a:p>
            <a:pPr marL="257175" indent="-257175">
              <a:buFont typeface="+mj-lt"/>
              <a:buAutoNum type="arabicPeriod"/>
            </a:pPr>
            <a:r>
              <a:rPr lang="en-IN" dirty="0">
                <a:ea typeface="+mn-lt"/>
              </a:rPr>
              <a:t>Method Overloading</a:t>
            </a:r>
          </a:p>
        </p:txBody>
      </p:sp>
      <p:pic>
        <p:nvPicPr>
          <p:cNvPr id="3" name="Picture 2"/>
          <p:cNvPicPr>
            <a:picLocks noChangeAspect="1"/>
          </p:cNvPicPr>
          <p:nvPr/>
        </p:nvPicPr>
        <p:blipFill rotWithShape="1">
          <a:blip r:embed="rId3"/>
          <a:srcRect l="4123" t="10085" r="3911" b="6698"/>
          <a:stretch/>
        </p:blipFill>
        <p:spPr>
          <a:xfrm>
            <a:off x="4975860" y="1805941"/>
            <a:ext cx="3909060" cy="1752596"/>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547728" y="1253418"/>
            <a:ext cx="2432397" cy="263598"/>
          </a:xfrm>
          <a:prstGeom prst="rect">
            <a:avLst/>
          </a:prstGeom>
          <a:noFill/>
        </p:spPr>
        <p:txBody>
          <a:bodyPr wrap="none" lIns="68580" tIns="34290" rIns="68580" bIns="34290" rtlCol="0" anchor="t">
            <a:spAutoFit/>
          </a:bodyPr>
          <a:lstStyle/>
          <a:p>
            <a:pPr algn="ctr">
              <a:lnSpc>
                <a:spcPct val="114999"/>
              </a:lnSpc>
            </a:pPr>
            <a:r>
              <a:rPr lang="en-US" sz="1200" b="1" dirty="0">
                <a:solidFill>
                  <a:schemeClr val="tx1"/>
                </a:solidFill>
                <a:latin typeface="Arial" panose="020B0604020202020204" pitchFamily="34" charset="0"/>
                <a:ea typeface="+mn-lt"/>
                <a:cs typeface="Arial" panose="020B0604020202020204" pitchFamily="34" charset="0"/>
              </a:rPr>
              <a:t>Working of Java polymorphism</a:t>
            </a:r>
          </a:p>
        </p:txBody>
      </p:sp>
      <p:sp>
        <p:nvSpPr>
          <p:cNvPr id="4" name="TextBox 3">
            <a:extLst>
              <a:ext uri="{FF2B5EF4-FFF2-40B4-BE49-F238E27FC236}">
                <a16:creationId xmlns:a16="http://schemas.microsoft.com/office/drawing/2014/main" id="{7D82BE29-E8C0-440F-3731-2E5E42970956}"/>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896AD7C2-C133-A7BB-DC02-C1D09FD4774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616E6F3-6B47-4EF2-3D1D-56693C75372D}"/>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https://www.programiz.com/java-programming/polymorphism</a:t>
            </a:r>
            <a:endParaRPr lang="en-US" sz="1200" dirty="0">
              <a:solidFill>
                <a:srgbClr val="0000FF"/>
              </a:solidFill>
            </a:endParaRPr>
          </a:p>
        </p:txBody>
      </p:sp>
    </p:spTree>
    <p:extLst>
      <p:ext uri="{BB962C8B-B14F-4D97-AF65-F5344CB8AC3E}">
        <p14:creationId xmlns:p14="http://schemas.microsoft.com/office/powerpoint/2010/main" val="395615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4363" y="615370"/>
            <a:ext cx="3632297" cy="511063"/>
          </a:xfrm>
        </p:spPr>
        <p:txBody>
          <a:bodyPr>
            <a:normAutofit/>
          </a:bodyPr>
          <a:lstStyle/>
          <a:p>
            <a:r>
              <a:rPr lang="en-IN" sz="1600" b="1" dirty="0">
                <a:solidFill>
                  <a:srgbClr val="002060"/>
                </a:solidFill>
                <a:latin typeface="Arial"/>
                <a:cs typeface="Arial"/>
              </a:rPr>
              <a:t>Method Overloading</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60020" y="1055370"/>
            <a:ext cx="4411980" cy="1361911"/>
          </a:xfrm>
          <a:prstGeom prst="rect">
            <a:avLst/>
          </a:prstGeom>
          <a:noFill/>
        </p:spPr>
        <p:txBody>
          <a:bodyPr wrap="square" lIns="68580" tIns="34290" rIns="68580" bIns="34290" rtlCol="0" anchor="t">
            <a:spAutoFit/>
          </a:bodyPr>
          <a:lstStyle/>
          <a:p>
            <a:pPr marL="173736" indent="-173736">
              <a:buClr>
                <a:srgbClr val="213163"/>
              </a:buClr>
              <a:buFont typeface="Arial"/>
              <a:buChar char="•"/>
            </a:pPr>
            <a:r>
              <a:rPr lang="en-IN" dirty="0">
                <a:solidFill>
                  <a:schemeClr val="tx1"/>
                </a:solidFill>
              </a:rPr>
              <a:t>A single method may perform different functions depending on the context in which it’s called. </a:t>
            </a:r>
            <a:endParaRPr lang="en-US" dirty="0">
              <a:solidFill>
                <a:schemeClr val="tx1"/>
              </a:solidFill>
              <a:cs typeface="Calibri"/>
            </a:endParaRPr>
          </a:p>
          <a:p>
            <a:pPr marL="173736" indent="-173736">
              <a:buClr>
                <a:srgbClr val="213163"/>
              </a:buClr>
              <a:buFont typeface="Arial"/>
              <a:buChar char="•"/>
            </a:pPr>
            <a:endParaRPr lang="en-IN" dirty="0">
              <a:solidFill>
                <a:schemeClr val="tx1"/>
              </a:solidFill>
              <a:cs typeface="Calibri"/>
            </a:endParaRPr>
          </a:p>
          <a:p>
            <a:pPr marL="173736" indent="-173736">
              <a:buClr>
                <a:srgbClr val="213163"/>
              </a:buClr>
              <a:buFont typeface="Arial"/>
              <a:buChar char="•"/>
            </a:pPr>
            <a:r>
              <a:rPr lang="en-IN" dirty="0">
                <a:solidFill>
                  <a:schemeClr val="tx1"/>
                </a:solidFill>
              </a:rPr>
              <a:t>This means a single method name might work in different ways depending on what arguments are passed to it.</a:t>
            </a:r>
            <a:endParaRPr lang="en-US" dirty="0">
              <a:solidFill>
                <a:schemeClr val="tx1"/>
              </a:solidFill>
            </a:endParaRPr>
          </a:p>
        </p:txBody>
      </p:sp>
      <p:pic>
        <p:nvPicPr>
          <p:cNvPr id="4" name="Picture 3"/>
          <p:cNvPicPr>
            <a:picLocks noChangeAspect="1"/>
          </p:cNvPicPr>
          <p:nvPr/>
        </p:nvPicPr>
        <p:blipFill rotWithShape="1">
          <a:blip r:embed="rId3"/>
          <a:srcRect l="2036" t="6240" r="2401" b="7131"/>
          <a:stretch/>
        </p:blipFill>
        <p:spPr>
          <a:xfrm>
            <a:off x="4949190" y="1346671"/>
            <a:ext cx="3836670" cy="2141220"/>
          </a:xfrm>
          <a:prstGeom prst="rect">
            <a:avLst/>
          </a:prstGeom>
        </p:spPr>
      </p:pic>
      <p:sp>
        <p:nvSpPr>
          <p:cNvPr id="3" name="TextBox 2">
            <a:extLst>
              <a:ext uri="{FF2B5EF4-FFF2-40B4-BE49-F238E27FC236}">
                <a16:creationId xmlns:a16="http://schemas.microsoft.com/office/drawing/2014/main" id="{5C4AD72D-42B8-4488-D012-B36BB086F49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C2420C3F-A14D-5289-863C-A18315ACA64C}"/>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8224613-DB7F-3EF6-CA00-950F1D04698D}"/>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https://techvidvan.com/tutorials/method-overloading-and-overriding</a:t>
            </a:r>
            <a:endParaRPr lang="en-US" sz="1200" dirty="0">
              <a:solidFill>
                <a:srgbClr val="0000FF"/>
              </a:solidFill>
            </a:endParaRPr>
          </a:p>
        </p:txBody>
      </p:sp>
    </p:spTree>
    <p:extLst>
      <p:ext uri="{BB962C8B-B14F-4D97-AF65-F5344CB8AC3E}">
        <p14:creationId xmlns:p14="http://schemas.microsoft.com/office/powerpoint/2010/main" val="4044354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8203" y="621570"/>
            <a:ext cx="4196177" cy="425640"/>
          </a:xfrm>
        </p:spPr>
        <p:txBody>
          <a:bodyPr>
            <a:normAutofit/>
          </a:bodyPr>
          <a:lstStyle/>
          <a:p>
            <a:r>
              <a:rPr lang="en-IN" sz="1600" b="1" dirty="0">
                <a:solidFill>
                  <a:srgbClr val="002060"/>
                </a:solidFill>
                <a:latin typeface="Arial"/>
                <a:cs typeface="Arial"/>
              </a:rPr>
              <a:t>Method Overriding</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1063" y="1047210"/>
            <a:ext cx="4604942" cy="1577355"/>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solidFill>
                  <a:schemeClr val="tx1"/>
                </a:solidFill>
              </a:rPr>
              <a:t>The child class can override a method of its parent class. </a:t>
            </a:r>
          </a:p>
          <a:p>
            <a:pPr marL="173736" indent="-173736">
              <a:buClr>
                <a:srgbClr val="213163"/>
              </a:buClr>
              <a:buFont typeface="Arial" panose="020B0604020202020204" pitchFamily="34" charset="0"/>
              <a:buChar char="•"/>
            </a:pPr>
            <a:endParaRPr lang="en-IN" dirty="0">
              <a:solidFill>
                <a:schemeClr val="tx1"/>
              </a:solidFill>
            </a:endParaRPr>
          </a:p>
          <a:p>
            <a:pPr marL="173736" indent="-173736">
              <a:buClr>
                <a:srgbClr val="213163"/>
              </a:buClr>
              <a:buFont typeface="Arial" panose="020B0604020202020204" pitchFamily="34" charset="0"/>
              <a:buChar char="•"/>
            </a:pPr>
            <a:r>
              <a:rPr lang="en-IN" dirty="0">
                <a:solidFill>
                  <a:schemeClr val="tx1"/>
                </a:solidFill>
              </a:rPr>
              <a:t>That allows a programmer to use one method in different ways depending on whether it’s invoked by an object of the parent class or an object of the child class.</a:t>
            </a:r>
            <a:endParaRPr lang="en-US" dirty="0">
              <a:solidFill>
                <a:schemeClr val="tx1"/>
              </a:solidFill>
            </a:endParaRPr>
          </a:p>
        </p:txBody>
      </p:sp>
      <p:pic>
        <p:nvPicPr>
          <p:cNvPr id="3" name="Picture 2"/>
          <p:cNvPicPr>
            <a:picLocks noChangeAspect="1"/>
          </p:cNvPicPr>
          <p:nvPr/>
        </p:nvPicPr>
        <p:blipFill rotWithShape="1">
          <a:blip r:embed="rId3"/>
          <a:srcRect l="6514" r="10144"/>
          <a:stretch/>
        </p:blipFill>
        <p:spPr>
          <a:xfrm>
            <a:off x="5417819" y="1514800"/>
            <a:ext cx="3116581" cy="2540135"/>
          </a:xfrm>
          <a:prstGeom prst="rect">
            <a:avLst/>
          </a:prstGeom>
        </p:spPr>
      </p:pic>
      <p:sp>
        <p:nvSpPr>
          <p:cNvPr id="4" name="TextBox 3">
            <a:extLst>
              <a:ext uri="{FF2B5EF4-FFF2-40B4-BE49-F238E27FC236}">
                <a16:creationId xmlns:a16="http://schemas.microsoft.com/office/drawing/2014/main" id="{AFA53029-9DD9-3BE5-1101-5EB98FE0F56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AA9E0E9B-E411-30A7-32D1-C02B55704316}"/>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1D86D250-5A20-7728-E94B-ED1FA3A6082B}"/>
              </a:ext>
            </a:extLst>
          </p:cNvPr>
          <p:cNvSpPr txBox="1"/>
          <p:nvPr/>
        </p:nvSpPr>
        <p:spPr>
          <a:xfrm>
            <a:off x="690891" y="4656005"/>
            <a:ext cx="62128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https://techvidvan.com/tutorials/method-overloading-and-overriding</a:t>
            </a:r>
            <a:endParaRPr lang="en-US" sz="1200" dirty="0">
              <a:solidFill>
                <a:srgbClr val="0000FF"/>
              </a:solidFill>
            </a:endParaRPr>
          </a:p>
        </p:txBody>
      </p:sp>
    </p:spTree>
    <p:extLst>
      <p:ext uri="{BB962C8B-B14F-4D97-AF65-F5344CB8AC3E}">
        <p14:creationId xmlns:p14="http://schemas.microsoft.com/office/powerpoint/2010/main" val="249550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20687"/>
            <a:ext cx="3867906" cy="360150"/>
          </a:xfrm>
        </p:spPr>
        <p:txBody>
          <a:bodyPr>
            <a:normAutofit/>
          </a:bodyPr>
          <a:lstStyle/>
          <a:p>
            <a:r>
              <a:rPr lang="en-IN" sz="1600" b="1" dirty="0">
                <a:solidFill>
                  <a:srgbClr val="002060"/>
                </a:solidFill>
                <a:latin typeface="Arial"/>
                <a:cs typeface="Arial"/>
              </a:rPr>
              <a:t>Java Method Overriding</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7" y="1055991"/>
            <a:ext cx="4634687" cy="114646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If the same method is defined in both the superclass and the subclass, then the method of the subclass class overrides the method of the superclass.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This is known as method overriding.</a:t>
            </a:r>
          </a:p>
        </p:txBody>
      </p:sp>
      <p:pic>
        <p:nvPicPr>
          <p:cNvPr id="3" name="Picture 2"/>
          <p:cNvPicPr>
            <a:picLocks noChangeAspect="1"/>
          </p:cNvPicPr>
          <p:nvPr/>
        </p:nvPicPr>
        <p:blipFill>
          <a:blip r:embed="rId3"/>
          <a:stretch>
            <a:fillRect/>
          </a:stretch>
        </p:blipFill>
        <p:spPr>
          <a:xfrm>
            <a:off x="4938772" y="1138136"/>
            <a:ext cx="3987983" cy="2564355"/>
          </a:xfrm>
          <a:prstGeom prst="rect">
            <a:avLst/>
          </a:prstGeom>
        </p:spPr>
      </p:pic>
      <p:sp>
        <p:nvSpPr>
          <p:cNvPr id="4" name="TextBox 3">
            <a:extLst>
              <a:ext uri="{FF2B5EF4-FFF2-40B4-BE49-F238E27FC236}">
                <a16:creationId xmlns:a16="http://schemas.microsoft.com/office/drawing/2014/main" id="{3959FC79-117D-1E71-EF40-2C330F66823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9F8CFF7E-5635-ABEE-A663-0D472513CF3A}"/>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A40D88C-EE32-0586-E54A-AD4630CEDF0D}"/>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https://www.programiz.com/java-programming/method-overriding</a:t>
            </a:r>
            <a:endParaRPr lang="en-US" sz="1200" dirty="0">
              <a:solidFill>
                <a:srgbClr val="0000FF"/>
              </a:solidFill>
            </a:endParaRPr>
          </a:p>
        </p:txBody>
      </p:sp>
    </p:spTree>
    <p:extLst>
      <p:ext uri="{BB962C8B-B14F-4D97-AF65-F5344CB8AC3E}">
        <p14:creationId xmlns:p14="http://schemas.microsoft.com/office/powerpoint/2010/main" val="53366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128720" y="637617"/>
            <a:ext cx="2690680" cy="295833"/>
          </a:xfrm>
        </p:spPr>
        <p:txBody>
          <a:bodyPr anchor="ctr">
            <a:noAutofit/>
          </a:bodyPr>
          <a:lstStyle/>
          <a:p>
            <a:r>
              <a:rPr lang="en-US" sz="1600" b="1" dirty="0">
                <a:solidFill>
                  <a:srgbClr val="002060"/>
                </a:solidFill>
                <a:latin typeface="Arial"/>
                <a:cs typeface="Arial"/>
              </a:rPr>
              <a:t>Contents​</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47770" y="1087513"/>
            <a:ext cx="3445060" cy="2189088"/>
          </a:xfrm>
        </p:spPr>
        <p:txBody>
          <a:bodyPr vert="horz" lIns="68580" tIns="34290" rIns="68580" bIns="34290" rtlCol="0" anchor="t">
            <a:normAutofit lnSpcReduction="10000"/>
          </a:bodyPr>
          <a:lstStyle/>
          <a:p>
            <a:pPr marL="173736" indent="-173736">
              <a:spcBef>
                <a:spcPts val="600"/>
              </a:spcBef>
              <a:buClr>
                <a:srgbClr val="213163"/>
              </a:buClr>
              <a:buFont typeface="Arial" panose="020B0604020202020204" pitchFamily="34" charset="0"/>
              <a:buChar char="•"/>
            </a:pPr>
            <a:r>
              <a:rPr lang="en-US" dirty="0">
                <a:cs typeface="Calibri" panose="020F0502020204030204"/>
              </a:rPr>
              <a:t>Introduction to JAVA Programming</a:t>
            </a:r>
          </a:p>
          <a:p>
            <a:pPr marL="173736" indent="-173736">
              <a:spcBef>
                <a:spcPts val="600"/>
              </a:spcBef>
              <a:buClr>
                <a:srgbClr val="213163"/>
              </a:buClr>
              <a:buFont typeface="Arial" panose="020B0604020202020204" pitchFamily="34" charset="0"/>
              <a:buChar char="•"/>
            </a:pPr>
            <a:r>
              <a:rPr lang="en-US" dirty="0">
                <a:cs typeface="Calibri" panose="020F0502020204030204"/>
              </a:rPr>
              <a:t>Java Fundamentals</a:t>
            </a:r>
          </a:p>
          <a:p>
            <a:pPr marL="173736" indent="-173736">
              <a:spcBef>
                <a:spcPts val="600"/>
              </a:spcBef>
              <a:buClr>
                <a:srgbClr val="213163"/>
              </a:buClr>
              <a:buFont typeface="Arial" panose="020B0604020202020204" pitchFamily="34" charset="0"/>
              <a:buChar char="•"/>
            </a:pPr>
            <a:r>
              <a:rPr lang="en-US" dirty="0">
                <a:cs typeface="Calibri" panose="020F0502020204030204"/>
              </a:rPr>
              <a:t>Java Control Statements</a:t>
            </a:r>
          </a:p>
          <a:p>
            <a:pPr marL="173736" indent="-173736">
              <a:spcBef>
                <a:spcPts val="600"/>
              </a:spcBef>
              <a:buClr>
                <a:srgbClr val="213163"/>
              </a:buClr>
              <a:buFont typeface="Arial" panose="020B0604020202020204" pitchFamily="34" charset="0"/>
              <a:buChar char="•"/>
            </a:pPr>
            <a:r>
              <a:rPr lang="en-US" dirty="0">
                <a:cs typeface="Calibri" panose="020F0502020204030204"/>
              </a:rPr>
              <a:t>Java Arrays</a:t>
            </a:r>
          </a:p>
          <a:p>
            <a:pPr marL="173736" indent="-173736">
              <a:spcBef>
                <a:spcPts val="600"/>
              </a:spcBef>
              <a:buClr>
                <a:srgbClr val="213163"/>
              </a:buClr>
              <a:buFont typeface="Arial" panose="020B0604020202020204" pitchFamily="34" charset="0"/>
              <a:buChar char="•"/>
            </a:pPr>
            <a:r>
              <a:rPr lang="en-US" dirty="0">
                <a:cs typeface="Calibri" panose="020F0502020204030204"/>
              </a:rPr>
              <a:t>Java Class and Objects</a:t>
            </a:r>
          </a:p>
          <a:p>
            <a:pPr marL="173736" indent="-173736">
              <a:spcBef>
                <a:spcPts val="600"/>
              </a:spcBef>
              <a:buClr>
                <a:srgbClr val="213163"/>
              </a:buClr>
              <a:buFont typeface="Arial" panose="020B0604020202020204" pitchFamily="34" charset="0"/>
              <a:buChar char="•"/>
            </a:pPr>
            <a:r>
              <a:rPr lang="en-IN" dirty="0">
                <a:cs typeface="Calibri" panose="020F0502020204030204"/>
              </a:rPr>
              <a:t>Important Topics of OOPS Concept </a:t>
            </a:r>
          </a:p>
          <a:p>
            <a:pPr marL="173736" indent="-173736">
              <a:spcBef>
                <a:spcPts val="600"/>
              </a:spcBef>
              <a:buClr>
                <a:srgbClr val="213163"/>
              </a:buClr>
              <a:buFont typeface="Arial" panose="020B0604020202020204" pitchFamily="34" charset="0"/>
              <a:buChar char="•"/>
            </a:pPr>
            <a:r>
              <a:rPr lang="en-US" dirty="0">
                <a:cs typeface="Calibri" panose="020F0502020204030204"/>
              </a:rPr>
              <a:t>Java Exception Handling </a:t>
            </a:r>
          </a:p>
          <a:p>
            <a:pPr marL="173736" indent="-173736">
              <a:spcBef>
                <a:spcPts val="600"/>
              </a:spcBef>
              <a:buClr>
                <a:srgbClr val="213163"/>
              </a:buClr>
              <a:buFont typeface="Arial" panose="020B0604020202020204" pitchFamily="34" charset="0"/>
              <a:buChar char="•"/>
            </a:pPr>
            <a:r>
              <a:rPr lang="en-US" dirty="0">
                <a:cs typeface="Calibri" panose="020F0502020204030204"/>
              </a:rPr>
              <a:t>Additional Topics</a:t>
            </a:r>
          </a:p>
        </p:txBody>
      </p:sp>
      <p:pic>
        <p:nvPicPr>
          <p:cNvPr id="4" name="Picture 2" descr="Vector content marketing landing page">
            <a:extLst>
              <a:ext uri="{FF2B5EF4-FFF2-40B4-BE49-F238E27FC236}">
                <a16:creationId xmlns:a16="http://schemas.microsoft.com/office/drawing/2014/main" id="{E49B34C2-3F2A-1EE5-0CF4-B12AF4C7ED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9556" t="12593" r="8074" b="24740"/>
          <a:stretch/>
        </p:blipFill>
        <p:spPr bwMode="auto">
          <a:xfrm>
            <a:off x="4572000" y="1123950"/>
            <a:ext cx="4236720" cy="32232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6CC4A0-8950-596A-4FB8-B3FD1531532F}"/>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7" name="Straight Connector 6">
            <a:extLst>
              <a:ext uri="{FF2B5EF4-FFF2-40B4-BE49-F238E27FC236}">
                <a16:creationId xmlns:a16="http://schemas.microsoft.com/office/drawing/2014/main" id="{0C333152-E30C-4C8B-2174-86854B6441C6}"/>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B5B12076-2A68-0EE5-5120-67C0029AFAE4}"/>
              </a:ext>
            </a:extLst>
          </p:cNvPr>
          <p:cNvSpPr txBox="1"/>
          <p:nvPr/>
        </p:nvSpPr>
        <p:spPr>
          <a:xfrm>
            <a:off x="690891" y="4656005"/>
            <a:ext cx="654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5">
                  <a:extLst>
                    <a:ext uri="{A12FA001-AC4F-418D-AE19-62706E023703}">
                      <ahyp:hlinkClr xmlns:ahyp="http://schemas.microsoft.com/office/drawing/2018/hyperlinkcolor" val="tx"/>
                    </a:ext>
                  </a:extLst>
                </a:hlinkClick>
              </a:rPr>
              <a:t>https://www.freepik.com/premium-vector/content-marketing-landing-page_6324893.htm#</a:t>
            </a:r>
            <a:endParaRPr lang="en-US" sz="1200" dirty="0">
              <a:solidFill>
                <a:srgbClr val="0000FF"/>
              </a:solidFill>
            </a:endParaRPr>
          </a:p>
        </p:txBody>
      </p:sp>
    </p:spTree>
    <p:extLst>
      <p:ext uri="{BB962C8B-B14F-4D97-AF65-F5344CB8AC3E}">
        <p14:creationId xmlns:p14="http://schemas.microsoft.com/office/powerpoint/2010/main" val="3037388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6839" y="622272"/>
            <a:ext cx="3642681" cy="388858"/>
          </a:xfrm>
        </p:spPr>
        <p:txBody>
          <a:bodyPr>
            <a:normAutofit/>
          </a:bodyPr>
          <a:lstStyle/>
          <a:p>
            <a:r>
              <a:rPr lang="en-IN" sz="1600" b="1" dirty="0">
                <a:solidFill>
                  <a:srgbClr val="002060"/>
                </a:solidFill>
                <a:latin typeface="Arial"/>
                <a:cs typeface="Arial"/>
              </a:rPr>
              <a:t>Java Method Overriding</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079" y="1056850"/>
            <a:ext cx="7851117" cy="1792798"/>
          </a:xfrm>
          <a:prstGeom prst="rect">
            <a:avLst/>
          </a:prstGeom>
          <a:noFill/>
        </p:spPr>
        <p:txBody>
          <a:bodyPr wrap="square" lIns="68580" tIns="34290" rIns="68580" bIns="34290" rtlCol="0" anchor="t">
            <a:spAutoFit/>
          </a:bodyPr>
          <a:lstStyle/>
          <a:p>
            <a:r>
              <a:rPr lang="en-IN" dirty="0">
                <a:ea typeface="+mn-lt"/>
              </a:rPr>
              <a:t>Java Overriding Rules:</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Both the superclass and the subclass must have the same method name, the same return type and the same parameter list.</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cannot override the method declared as final and static.</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should always override abstract methods of the superclass</a:t>
            </a:r>
          </a:p>
        </p:txBody>
      </p:sp>
    </p:spTree>
    <p:extLst>
      <p:ext uri="{BB962C8B-B14F-4D97-AF65-F5344CB8AC3E}">
        <p14:creationId xmlns:p14="http://schemas.microsoft.com/office/powerpoint/2010/main" val="2993679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46A21B95-AF08-0F09-5712-961FF466E6C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EABBE1F2-9445-B5EA-E9E9-6C45FC092B2B}"/>
              </a:ext>
            </a:extLst>
          </p:cNvPr>
          <p:cNvSpPr txBox="1">
            <a:spLocks/>
          </p:cNvSpPr>
          <p:nvPr/>
        </p:nvSpPr>
        <p:spPr>
          <a:xfrm>
            <a:off x="2919995" y="2318584"/>
            <a:ext cx="3301894"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27: Polymorphism in Java</a:t>
            </a:r>
            <a:endParaRPr lang="en-US" sz="1600" b="1">
              <a:solidFill>
                <a:schemeClr val="tx1"/>
              </a:solidFill>
            </a:endParaRPr>
          </a:p>
        </p:txBody>
      </p:sp>
    </p:spTree>
    <p:extLst>
      <p:ext uri="{BB962C8B-B14F-4D97-AF65-F5344CB8AC3E}">
        <p14:creationId xmlns:p14="http://schemas.microsoft.com/office/powerpoint/2010/main" val="3429798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5456" y="485335"/>
            <a:ext cx="3399742" cy="596705"/>
          </a:xfrm>
        </p:spPr>
        <p:txBody>
          <a:bodyPr anchor="ctr">
            <a:normAutofit/>
          </a:bodyPr>
          <a:lstStyle/>
          <a:p>
            <a:r>
              <a:rPr lang="en-IN" sz="1600" b="1" dirty="0">
                <a:solidFill>
                  <a:srgbClr val="002060"/>
                </a:solidFill>
                <a:latin typeface="Arial"/>
                <a:cs typeface="Arial"/>
              </a:rPr>
              <a:t>Abstraction</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2446" y="1054927"/>
            <a:ext cx="4366214" cy="1361911"/>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cs typeface="+mn-lt"/>
              </a:rPr>
              <a:t>In Java, abstraction means simple things like objects, classes and variables represent more complex underlying code and data.</a:t>
            </a:r>
          </a:p>
          <a:p>
            <a:pPr marL="173736" indent="-173736">
              <a:buClr>
                <a:srgbClr val="213163"/>
              </a:buClr>
              <a:buFont typeface="Arial" panose="020B0604020202020204" pitchFamily="34" charset="0"/>
              <a:buChar char="•"/>
            </a:pPr>
            <a:endParaRPr lang="en-IN" dirty="0">
              <a:ea typeface="+mn-lt"/>
              <a:cs typeface="+mn-lt"/>
            </a:endParaRPr>
          </a:p>
          <a:p>
            <a:pPr marL="173736" indent="-173736">
              <a:buClr>
                <a:srgbClr val="213163"/>
              </a:buClr>
              <a:buFont typeface="Arial" panose="020B0604020202020204" pitchFamily="34" charset="0"/>
              <a:buChar char="•"/>
            </a:pPr>
            <a:r>
              <a:rPr lang="en-IN" dirty="0"/>
              <a:t>It lets you avoid repeating the same work multiple times.</a:t>
            </a:r>
            <a:endParaRPr lang="en-US" dirty="0"/>
          </a:p>
        </p:txBody>
      </p:sp>
      <p:pic>
        <p:nvPicPr>
          <p:cNvPr id="4" name="Picture 3"/>
          <p:cNvPicPr>
            <a:picLocks noChangeAspect="1"/>
          </p:cNvPicPr>
          <p:nvPr/>
        </p:nvPicPr>
        <p:blipFill>
          <a:blip r:embed="rId3"/>
          <a:stretch>
            <a:fillRect/>
          </a:stretch>
        </p:blipFill>
        <p:spPr>
          <a:xfrm>
            <a:off x="4555672" y="1430799"/>
            <a:ext cx="4418532" cy="2470991"/>
          </a:xfrm>
          <a:prstGeom prst="rect">
            <a:avLst/>
          </a:prstGeom>
        </p:spPr>
      </p:pic>
      <p:sp>
        <p:nvSpPr>
          <p:cNvPr id="3" name="TextBox 2">
            <a:extLst>
              <a:ext uri="{FF2B5EF4-FFF2-40B4-BE49-F238E27FC236}">
                <a16:creationId xmlns:a16="http://schemas.microsoft.com/office/drawing/2014/main" id="{34A28568-5435-5941-7670-7AE0C20F9319}"/>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21D77C41-1720-B96A-B62C-837A7BF2054A}"/>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77F193FE-E019-98FE-154E-6EA7D39631FC}"/>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https://www.tutorialkart.com/java/abstraction-in-java</a:t>
            </a:r>
            <a:endParaRPr lang="en-US" sz="1200" dirty="0">
              <a:solidFill>
                <a:srgbClr val="0000FF"/>
              </a:solidFill>
            </a:endParaRPr>
          </a:p>
        </p:txBody>
      </p:sp>
    </p:spTree>
    <p:extLst>
      <p:ext uri="{BB962C8B-B14F-4D97-AF65-F5344CB8AC3E}">
        <p14:creationId xmlns:p14="http://schemas.microsoft.com/office/powerpoint/2010/main" val="2640574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538018"/>
            <a:ext cx="4313852" cy="505922"/>
          </a:xfrm>
        </p:spPr>
        <p:txBody>
          <a:bodyPr anchor="ctr">
            <a:normAutofit/>
          </a:bodyPr>
          <a:lstStyle/>
          <a:p>
            <a:r>
              <a:rPr lang="en-IN" sz="1600" b="1" dirty="0">
                <a:solidFill>
                  <a:srgbClr val="002060"/>
                </a:solidFill>
                <a:latin typeface="Arial"/>
                <a:cs typeface="Arial"/>
              </a:rPr>
              <a:t>How Abstraction Works?</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45829" y="1059179"/>
            <a:ext cx="4426172" cy="179279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cs typeface="+mn-lt"/>
              </a:rPr>
              <a:t>Abstraction lets programmers create useful and reusable tools.</a:t>
            </a:r>
          </a:p>
          <a:p>
            <a:pPr marL="173736" indent="-173736">
              <a:buClr>
                <a:srgbClr val="213163"/>
              </a:buClr>
              <a:buFont typeface="Arial" panose="020B0604020202020204" pitchFamily="34" charset="0"/>
              <a:buChar char="•"/>
            </a:pPr>
            <a:endParaRPr lang="en-IN" dirty="0">
              <a:ea typeface="+mn-lt"/>
              <a:cs typeface="+mn-lt"/>
            </a:endParaRPr>
          </a:p>
          <a:p>
            <a:pPr marL="173736" indent="-173736">
              <a:buClr>
                <a:srgbClr val="213163"/>
              </a:buClr>
              <a:buFont typeface="Arial" panose="020B0604020202020204" pitchFamily="34" charset="0"/>
              <a:buChar char="•"/>
            </a:pPr>
            <a:r>
              <a:rPr lang="en-IN" dirty="0"/>
              <a:t>For example, a programmer can create several different types of </a:t>
            </a:r>
            <a:r>
              <a:rPr lang="en-IN" b="1" dirty="0"/>
              <a:t>objects</a:t>
            </a:r>
            <a:r>
              <a:rPr lang="en-IN" dirty="0"/>
              <a:t>, which can be variables, functions or data structures. Programmers can also create different </a:t>
            </a:r>
            <a:r>
              <a:rPr lang="en-IN" b="1" dirty="0"/>
              <a:t>classes</a:t>
            </a:r>
            <a:r>
              <a:rPr lang="en-IN" dirty="0"/>
              <a:t> of objects as ways to define the objects.</a:t>
            </a:r>
            <a:endParaRPr lang="en-US" dirty="0"/>
          </a:p>
        </p:txBody>
      </p:sp>
      <p:pic>
        <p:nvPicPr>
          <p:cNvPr id="3" name="Picture 2"/>
          <p:cNvPicPr>
            <a:picLocks noChangeAspect="1"/>
          </p:cNvPicPr>
          <p:nvPr/>
        </p:nvPicPr>
        <p:blipFill>
          <a:blip r:embed="rId3"/>
          <a:stretch>
            <a:fillRect/>
          </a:stretch>
        </p:blipFill>
        <p:spPr>
          <a:xfrm>
            <a:off x="4759751" y="1339568"/>
            <a:ext cx="4238420" cy="2822216"/>
          </a:xfrm>
          <a:prstGeom prst="rect">
            <a:avLst/>
          </a:prstGeom>
        </p:spPr>
      </p:pic>
      <p:sp>
        <p:nvSpPr>
          <p:cNvPr id="4" name="TextBox 3">
            <a:extLst>
              <a:ext uri="{FF2B5EF4-FFF2-40B4-BE49-F238E27FC236}">
                <a16:creationId xmlns:a16="http://schemas.microsoft.com/office/drawing/2014/main" id="{D1EAA19F-A82C-73D2-5F8E-C9F11AE37220}"/>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0E7E859D-8EAC-A39A-607D-A08B3917D689}"/>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F6512B64-AF7C-9EED-3F13-8795C9B67974}"/>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https://techvidvan.com/tutorials/abstraction-in-java</a:t>
            </a:r>
            <a:endParaRPr lang="en-US" sz="1200" dirty="0">
              <a:solidFill>
                <a:srgbClr val="0000FF"/>
              </a:solidFill>
            </a:endParaRPr>
          </a:p>
        </p:txBody>
      </p:sp>
    </p:spTree>
    <p:extLst>
      <p:ext uri="{BB962C8B-B14F-4D97-AF65-F5344CB8AC3E}">
        <p14:creationId xmlns:p14="http://schemas.microsoft.com/office/powerpoint/2010/main" val="3567275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6549" y="509129"/>
            <a:ext cx="3833471" cy="557671"/>
          </a:xfrm>
        </p:spPr>
        <p:txBody>
          <a:bodyPr anchor="ctr">
            <a:normAutofit/>
          </a:bodyPr>
          <a:lstStyle/>
          <a:p>
            <a:r>
              <a:rPr lang="en-IN" sz="1600" b="1" dirty="0">
                <a:solidFill>
                  <a:srgbClr val="002060"/>
                </a:solidFill>
                <a:latin typeface="Arial"/>
                <a:cs typeface="Arial"/>
              </a:rPr>
              <a:t>Java Abstract Class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517" y="1051560"/>
            <a:ext cx="8834965" cy="2008242"/>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abstract class in Java cannot be instantiated (we cannot create objects of abstract classes).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use the abstract keyword to declare an abstract class.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An abstract class can have both the regular methods and abstract methods.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If a class contains an abstract method, then the class should be declared abstract.</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An abstract class can have constructors like the regular class. </a:t>
            </a:r>
            <a:endParaRPr lang="en-IN" dirty="0">
              <a:latin typeface="Arial" pitchFamily="34" charset="0"/>
              <a:ea typeface="+mn-lt"/>
              <a:cs typeface="Arial" pitchFamily="34" charset="0"/>
            </a:endParaRPr>
          </a:p>
        </p:txBody>
      </p:sp>
    </p:spTree>
    <p:extLst>
      <p:ext uri="{BB962C8B-B14F-4D97-AF65-F5344CB8AC3E}">
        <p14:creationId xmlns:p14="http://schemas.microsoft.com/office/powerpoint/2010/main" val="457597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6387" y="556489"/>
            <a:ext cx="3644610" cy="472064"/>
          </a:xfrm>
        </p:spPr>
        <p:txBody>
          <a:bodyPr anchor="ctr">
            <a:normAutofit/>
          </a:bodyPr>
          <a:lstStyle/>
          <a:p>
            <a:r>
              <a:rPr lang="en-IN" sz="1600" b="1" dirty="0">
                <a:solidFill>
                  <a:srgbClr val="002060"/>
                </a:solidFill>
                <a:latin typeface="Arial"/>
                <a:cs typeface="Arial"/>
              </a:rPr>
              <a:t>Java Interface</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007" y="1051880"/>
            <a:ext cx="6825913" cy="287001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An interface is a fully abstract class. It includes a group of abstract methods .</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use the interface keyword to create an interface in Java.</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Like abstract classes, we cannot create objects of interfaces.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To use an interface, other classes must implement it. </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use the implements keyword to implement an interface.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In Java, a class can also implement multiple interfaces.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Similar to classes, interfaces can extend other interfaces. </a:t>
            </a:r>
            <a:endParaRPr lang="en-IN" dirty="0">
              <a:latin typeface="Arial" pitchFamily="34" charset="0"/>
              <a:ea typeface="+mn-lt"/>
              <a:cs typeface="Arial" pitchFamily="34" charset="0"/>
            </a:endParaRPr>
          </a:p>
        </p:txBody>
      </p:sp>
    </p:spTree>
    <p:extLst>
      <p:ext uri="{BB962C8B-B14F-4D97-AF65-F5344CB8AC3E}">
        <p14:creationId xmlns:p14="http://schemas.microsoft.com/office/powerpoint/2010/main" val="362731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0E84323A-B877-E0C2-FCA5-3B87EA777F17}"/>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BE8FBDDB-FF9D-A05F-8BAA-6EFEB6505309}"/>
              </a:ext>
            </a:extLst>
          </p:cNvPr>
          <p:cNvSpPr txBox="1">
            <a:spLocks/>
          </p:cNvSpPr>
          <p:nvPr/>
        </p:nvSpPr>
        <p:spPr>
          <a:xfrm>
            <a:off x="2919995" y="2318584"/>
            <a:ext cx="3301894"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28: Abstraction in Java</a:t>
            </a:r>
            <a:endParaRPr lang="en-US" sz="1600" b="1">
              <a:solidFill>
                <a:schemeClr val="tx1"/>
              </a:solidFill>
            </a:endParaRPr>
          </a:p>
        </p:txBody>
      </p:sp>
    </p:spTree>
    <p:extLst>
      <p:ext uri="{BB962C8B-B14F-4D97-AF65-F5344CB8AC3E}">
        <p14:creationId xmlns:p14="http://schemas.microsoft.com/office/powerpoint/2010/main" val="3452494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2613" y="555659"/>
            <a:ext cx="4365360" cy="469044"/>
          </a:xfrm>
        </p:spPr>
        <p:txBody>
          <a:bodyPr anchor="ctr">
            <a:normAutofit/>
          </a:bodyPr>
          <a:lstStyle/>
          <a:p>
            <a:r>
              <a:rPr lang="en-IN" sz="1600" b="1" dirty="0">
                <a:solidFill>
                  <a:srgbClr val="002060"/>
                </a:solidFill>
                <a:latin typeface="Arial"/>
                <a:cs typeface="Arial"/>
              </a:rPr>
              <a:t>Encapsulation</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54746" y="1054402"/>
            <a:ext cx="4417253" cy="1361911"/>
          </a:xfrm>
          <a:prstGeom prst="rect">
            <a:avLst/>
          </a:prstGeom>
          <a:noFill/>
        </p:spPr>
        <p:txBody>
          <a:bodyPr wrap="square" lIns="68580" tIns="34290" rIns="68580" bIns="34290" rtlCol="0" anchor="t">
            <a:spAutoFit/>
          </a:bodyPr>
          <a:lstStyle/>
          <a:p>
            <a:pPr marL="173736" indent="-173736">
              <a:buClr>
                <a:srgbClr val="213163"/>
              </a:buClr>
              <a:buFont typeface="Arial" pitchFamily="34" charset="0"/>
              <a:buChar char="•"/>
            </a:pPr>
            <a:r>
              <a:rPr lang="en-IN" dirty="0">
                <a:ea typeface="+mn-lt"/>
                <a:cs typeface="+mn-lt"/>
              </a:rPr>
              <a:t>Encapsulation is a protective barrier that keeps the data and code safe within the class itself. </a:t>
            </a:r>
          </a:p>
          <a:p>
            <a:pPr marL="173736" indent="-173736">
              <a:buClr>
                <a:srgbClr val="213163"/>
              </a:buClr>
              <a:buFont typeface="Arial" pitchFamily="34" charset="0"/>
              <a:buChar char="•"/>
            </a:pPr>
            <a:endParaRPr lang="en-IN" dirty="0">
              <a:ea typeface="+mn-lt"/>
              <a:cs typeface="+mn-lt"/>
            </a:endParaRPr>
          </a:p>
          <a:p>
            <a:pPr marL="173736" indent="-173736">
              <a:buClr>
                <a:srgbClr val="213163"/>
              </a:buClr>
              <a:buFont typeface="Arial" pitchFamily="34" charset="0"/>
              <a:buChar char="•"/>
            </a:pPr>
            <a:r>
              <a:rPr lang="en-IN" dirty="0">
                <a:ea typeface="+mn-lt"/>
                <a:cs typeface="+mn-lt"/>
              </a:rPr>
              <a:t>We can then reuse objects like code components or variables without allowing open access to the data system-wide.</a:t>
            </a:r>
            <a:endParaRPr lang="en-US" dirty="0"/>
          </a:p>
        </p:txBody>
      </p:sp>
      <p:pic>
        <p:nvPicPr>
          <p:cNvPr id="4" name="Picture 3"/>
          <p:cNvPicPr>
            <a:picLocks noChangeAspect="1"/>
          </p:cNvPicPr>
          <p:nvPr/>
        </p:nvPicPr>
        <p:blipFill>
          <a:blip r:embed="rId3"/>
          <a:stretch>
            <a:fillRect/>
          </a:stretch>
        </p:blipFill>
        <p:spPr>
          <a:xfrm>
            <a:off x="4572000" y="1370894"/>
            <a:ext cx="4495985" cy="2090838"/>
          </a:xfrm>
          <a:prstGeom prst="rect">
            <a:avLst/>
          </a:prstGeom>
        </p:spPr>
      </p:pic>
      <p:sp>
        <p:nvSpPr>
          <p:cNvPr id="3" name="TextBox 2">
            <a:extLst>
              <a:ext uri="{FF2B5EF4-FFF2-40B4-BE49-F238E27FC236}">
                <a16:creationId xmlns:a16="http://schemas.microsoft.com/office/drawing/2014/main" id="{F9E6219E-D5A1-65FF-2A87-84A9F31FCEED}"/>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0DBE1A66-5818-20F6-A70A-B3C764501561}"/>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5C490363-C844-B462-5D40-A4A7FE6EC318}"/>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https://techblogstation.com/java/oops-concepts-in-java</a:t>
            </a:r>
            <a:endParaRPr lang="en-US" sz="1200" dirty="0">
              <a:solidFill>
                <a:srgbClr val="0000FF"/>
              </a:solidFill>
            </a:endParaRPr>
          </a:p>
        </p:txBody>
      </p:sp>
    </p:spTree>
    <p:extLst>
      <p:ext uri="{BB962C8B-B14F-4D97-AF65-F5344CB8AC3E}">
        <p14:creationId xmlns:p14="http://schemas.microsoft.com/office/powerpoint/2010/main" val="1528744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480006"/>
            <a:ext cx="4410214" cy="605617"/>
          </a:xfrm>
        </p:spPr>
        <p:txBody>
          <a:bodyPr anchor="ctr">
            <a:normAutofit/>
          </a:bodyPr>
          <a:lstStyle/>
          <a:p>
            <a:r>
              <a:rPr lang="en-IN" sz="1600" b="1" dirty="0">
                <a:solidFill>
                  <a:srgbClr val="002060"/>
                </a:solidFill>
                <a:latin typeface="Arial"/>
                <a:cs typeface="Arial"/>
              </a:rPr>
              <a:t>How Encapsulation Works?</a:t>
            </a:r>
            <a:endParaRPr lang="en-US" sz="1600" dirty="0">
              <a:latin typeface="Arial"/>
              <a:cs typeface="Arial"/>
            </a:endParaRPr>
          </a:p>
        </p:txBody>
      </p:sp>
      <p:sp>
        <p:nvSpPr>
          <p:cNvPr id="6" name="TextBox 5">
            <a:extLst>
              <a:ext uri="{FF2B5EF4-FFF2-40B4-BE49-F238E27FC236}">
                <a16:creationId xmlns:a16="http://schemas.microsoft.com/office/drawing/2014/main" id="{2A67B466-0CD3-4423-BC0C-8A8929FEECDC}"/>
              </a:ext>
            </a:extLst>
          </p:cNvPr>
          <p:cNvSpPr txBox="1"/>
          <p:nvPr/>
        </p:nvSpPr>
        <p:spPr>
          <a:xfrm>
            <a:off x="149635" y="1055143"/>
            <a:ext cx="4331406" cy="1577355"/>
          </a:xfrm>
          <a:prstGeom prst="rect">
            <a:avLst/>
          </a:prstGeom>
          <a:noFill/>
        </p:spPr>
        <p:txBody>
          <a:bodyPr wrap="square" lIns="68580" tIns="34290" rIns="68580" bIns="34290" rtlCol="0" anchor="t">
            <a:spAutoFit/>
          </a:bodyPr>
          <a:lstStyle/>
          <a:p>
            <a:pPr marL="173736" indent="-173736">
              <a:buClr>
                <a:srgbClr val="213163"/>
              </a:buClr>
              <a:buFont typeface="Arial" pitchFamily="34" charset="0"/>
              <a:buChar char="•"/>
            </a:pPr>
            <a:r>
              <a:rPr lang="en-IN" dirty="0">
                <a:ea typeface="+mn-lt"/>
                <a:cs typeface="+mn-lt"/>
              </a:rPr>
              <a:t>Encapsulation lets us reuse functionality without compromising security.</a:t>
            </a:r>
          </a:p>
          <a:p>
            <a:pPr marL="173736" indent="-173736">
              <a:buClr>
                <a:srgbClr val="213163"/>
              </a:buClr>
              <a:buFont typeface="Arial" pitchFamily="34" charset="0"/>
              <a:buChar char="•"/>
            </a:pPr>
            <a:endParaRPr lang="en-IN" dirty="0">
              <a:ea typeface="+mn-lt"/>
              <a:cs typeface="+mn-lt"/>
            </a:endParaRPr>
          </a:p>
          <a:p>
            <a:pPr marL="173736" indent="-173736">
              <a:buClr>
                <a:srgbClr val="213163"/>
              </a:buClr>
              <a:buFont typeface="Arial" pitchFamily="34" charset="0"/>
              <a:buChar char="•"/>
            </a:pPr>
            <a:r>
              <a:rPr lang="en-IN" dirty="0"/>
              <a:t>It’s a powerful, time-saving OOP concept in Java.</a:t>
            </a:r>
          </a:p>
          <a:p>
            <a:pPr marL="173736" indent="-173736">
              <a:buClr>
                <a:srgbClr val="213163"/>
              </a:buClr>
              <a:buFont typeface="Arial" pitchFamily="34" charset="0"/>
              <a:buChar char="•"/>
            </a:pPr>
            <a:endParaRPr lang="en-IN" dirty="0"/>
          </a:p>
          <a:p>
            <a:pPr marL="173736" indent="-173736">
              <a:buClr>
                <a:srgbClr val="213163"/>
              </a:buClr>
              <a:buFont typeface="Arial" pitchFamily="34" charset="0"/>
              <a:buChar char="•"/>
            </a:pPr>
            <a:r>
              <a:rPr lang="en-IN" dirty="0"/>
              <a:t>For example, we may create a piece of code that calls specific data from a database.</a:t>
            </a:r>
            <a:endParaRPr lang="en-US" dirty="0"/>
          </a:p>
        </p:txBody>
      </p:sp>
      <p:pic>
        <p:nvPicPr>
          <p:cNvPr id="3" name="Picture 2"/>
          <p:cNvPicPr>
            <a:picLocks noChangeAspect="1"/>
          </p:cNvPicPr>
          <p:nvPr/>
        </p:nvPicPr>
        <p:blipFill>
          <a:blip r:embed="rId3"/>
          <a:stretch>
            <a:fillRect/>
          </a:stretch>
        </p:blipFill>
        <p:spPr>
          <a:xfrm>
            <a:off x="4662960" y="1680045"/>
            <a:ext cx="4267419" cy="2258407"/>
          </a:xfrm>
          <a:prstGeom prst="rect">
            <a:avLst/>
          </a:prstGeom>
        </p:spPr>
      </p:pic>
      <p:sp>
        <p:nvSpPr>
          <p:cNvPr id="4" name="TextBox 3">
            <a:extLst>
              <a:ext uri="{FF2B5EF4-FFF2-40B4-BE49-F238E27FC236}">
                <a16:creationId xmlns:a16="http://schemas.microsoft.com/office/drawing/2014/main" id="{041535FA-EC47-9A03-D85C-809EAAFF364B}"/>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9735E804-DDF6-4F62-7A0B-DF751F14EEB6}"/>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ACF1700-4E04-B46C-0003-30CBD650C4AC}"/>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https://javatutorial.net/java-encapsulation-example</a:t>
            </a:r>
            <a:endParaRPr lang="en-US" sz="1200" dirty="0">
              <a:solidFill>
                <a:srgbClr val="0000FF"/>
              </a:solidFill>
            </a:endParaRPr>
          </a:p>
        </p:txBody>
      </p:sp>
    </p:spTree>
    <p:extLst>
      <p:ext uri="{BB962C8B-B14F-4D97-AF65-F5344CB8AC3E}">
        <p14:creationId xmlns:p14="http://schemas.microsoft.com/office/powerpoint/2010/main" val="3631877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4598" y="586486"/>
            <a:ext cx="4011914" cy="395931"/>
          </a:xfrm>
        </p:spPr>
        <p:txBody>
          <a:bodyPr anchor="ctr">
            <a:normAutofit/>
          </a:bodyPr>
          <a:lstStyle/>
          <a:p>
            <a:r>
              <a:rPr lang="en-IN" sz="1600" b="1" dirty="0">
                <a:solidFill>
                  <a:srgbClr val="002060"/>
                </a:solidFill>
                <a:latin typeface="Arial"/>
                <a:cs typeface="Arial"/>
              </a:rPr>
              <a:t>Java Access Modifiers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4748" y="1058616"/>
            <a:ext cx="4401786"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In Java, access modifiers are used to set the accessibility (visibility) of classes, interfaces, variables, methods, constructors, data members, and the setter methods.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a:buClr>
                <a:srgbClr val="213163"/>
              </a:buClr>
            </a:pPr>
            <a:r>
              <a:rPr lang="en-IN" dirty="0">
                <a:ea typeface="+mn-lt"/>
              </a:rPr>
              <a:t>There are four access modifiers keywords in Java:</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pPr marL="257175" indent="-257175">
              <a:buFont typeface="+mj-lt"/>
              <a:buAutoNum type="arabicPeriod"/>
            </a:pPr>
            <a:r>
              <a:rPr lang="en-IN" dirty="0">
                <a:ea typeface="+mn-lt"/>
              </a:rPr>
              <a:t>Default</a:t>
            </a:r>
          </a:p>
          <a:p>
            <a:pPr marL="257175" indent="-257175">
              <a:buFont typeface="+mj-lt"/>
              <a:buAutoNum type="arabicPeriod"/>
            </a:pPr>
            <a:r>
              <a:rPr lang="en-IN" dirty="0">
                <a:ea typeface="+mn-lt"/>
              </a:rPr>
              <a:t>Private</a:t>
            </a:r>
          </a:p>
          <a:p>
            <a:pPr marL="257175" indent="-257175">
              <a:buFont typeface="+mj-lt"/>
              <a:buAutoNum type="arabicPeriod"/>
            </a:pPr>
            <a:r>
              <a:rPr lang="en-IN" dirty="0">
                <a:ea typeface="+mn-lt"/>
              </a:rPr>
              <a:t>Protected</a:t>
            </a:r>
          </a:p>
          <a:p>
            <a:pPr marL="257175" indent="-257175">
              <a:buFont typeface="+mj-lt"/>
              <a:buAutoNum type="arabicPeriod"/>
            </a:pPr>
            <a:r>
              <a:rPr lang="en-IN" dirty="0">
                <a:ea typeface="+mn-lt"/>
              </a:rPr>
              <a:t>Public</a:t>
            </a:r>
          </a:p>
        </p:txBody>
      </p:sp>
      <p:pic>
        <p:nvPicPr>
          <p:cNvPr id="3" name="Picture 2"/>
          <p:cNvPicPr>
            <a:picLocks noChangeAspect="1"/>
          </p:cNvPicPr>
          <p:nvPr/>
        </p:nvPicPr>
        <p:blipFill>
          <a:blip r:embed="rId3"/>
          <a:stretch>
            <a:fillRect/>
          </a:stretch>
        </p:blipFill>
        <p:spPr>
          <a:xfrm>
            <a:off x="5192410" y="1035556"/>
            <a:ext cx="3640015" cy="3640015"/>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115967" y="1058616"/>
            <a:ext cx="3249929" cy="263598"/>
          </a:xfrm>
          <a:prstGeom prst="rect">
            <a:avLst/>
          </a:prstGeom>
          <a:noFill/>
        </p:spPr>
        <p:txBody>
          <a:bodyPr wrap="none" lIns="68580" tIns="34290" rIns="68580" bIns="34290" rtlCol="0" anchor="t">
            <a:spAutoFit/>
          </a:bodyPr>
          <a:lstStyle/>
          <a:p>
            <a:pPr algn="ctr">
              <a:lnSpc>
                <a:spcPct val="114999"/>
              </a:lnSpc>
            </a:pPr>
            <a:r>
              <a:rPr lang="en-US" sz="1200" b="1" dirty="0" err="1">
                <a:latin typeface="Arial" panose="020B0604020202020204" pitchFamily="34" charset="0"/>
                <a:ea typeface="+mn-lt"/>
                <a:cs typeface="Arial" panose="020B0604020202020204" pitchFamily="34" charset="0"/>
              </a:rPr>
              <a:t>Accessibilty</a:t>
            </a:r>
            <a:r>
              <a:rPr lang="en-US" sz="1200" b="1" dirty="0">
                <a:latin typeface="Arial" panose="020B0604020202020204" pitchFamily="34" charset="0"/>
                <a:ea typeface="+mn-lt"/>
                <a:cs typeface="Arial" panose="020B0604020202020204" pitchFamily="34" charset="0"/>
              </a:rPr>
              <a:t> of all access modifiers in java</a:t>
            </a:r>
          </a:p>
        </p:txBody>
      </p:sp>
      <p:sp>
        <p:nvSpPr>
          <p:cNvPr id="4" name="TextBox 3">
            <a:extLst>
              <a:ext uri="{FF2B5EF4-FFF2-40B4-BE49-F238E27FC236}">
                <a16:creationId xmlns:a16="http://schemas.microsoft.com/office/drawing/2014/main" id="{625E711C-00AF-7AB9-4D03-1A4E94E9CA5E}"/>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53209343-CE35-0051-3C64-655A52539F1E}"/>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62C8334B-2354-8B91-60BC-F99A31B27B61}"/>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https://www.programiz.com/java-programming/access-modifiers</a:t>
            </a:r>
            <a:endParaRPr lang="en-US" sz="1200" dirty="0">
              <a:solidFill>
                <a:srgbClr val="0000FF"/>
              </a:solidFill>
            </a:endParaRPr>
          </a:p>
        </p:txBody>
      </p:sp>
    </p:spTree>
    <p:extLst>
      <p:ext uri="{BB962C8B-B14F-4D97-AF65-F5344CB8AC3E}">
        <p14:creationId xmlns:p14="http://schemas.microsoft.com/office/powerpoint/2010/main" val="240697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5391" y="575945"/>
            <a:ext cx="3796529" cy="429895"/>
          </a:xfrm>
        </p:spPr>
        <p:txBody>
          <a:bodyPr anchor="ctr">
            <a:noAutofit/>
          </a:bodyPr>
          <a:lstStyle/>
          <a:p>
            <a:r>
              <a:rPr lang="en-US" sz="1600" b="1" dirty="0">
                <a:solidFill>
                  <a:srgbClr val="002060"/>
                </a:solidFill>
                <a:latin typeface="Arial"/>
                <a:cs typeface="Arial"/>
              </a:rPr>
              <a:t>Introduction</a:t>
            </a:r>
            <a:endParaRPr lang="en-US" sz="1600" dirty="0"/>
          </a:p>
        </p:txBody>
      </p:sp>
      <p:sp>
        <p:nvSpPr>
          <p:cNvPr id="7" name="TextBox 6">
            <a:extLst>
              <a:ext uri="{FF2B5EF4-FFF2-40B4-BE49-F238E27FC236}">
                <a16:creationId xmlns:a16="http://schemas.microsoft.com/office/drawing/2014/main" id="{B69F3C81-F081-4476-B384-074D1CA46D2C}"/>
              </a:ext>
            </a:extLst>
          </p:cNvPr>
          <p:cNvSpPr txBox="1"/>
          <p:nvPr/>
        </p:nvSpPr>
        <p:spPr>
          <a:xfrm>
            <a:off x="154441" y="1053376"/>
            <a:ext cx="4341359" cy="1515800"/>
          </a:xfrm>
          <a:prstGeom prst="rect">
            <a:avLst/>
          </a:prstGeom>
          <a:noFill/>
        </p:spPr>
        <p:txBody>
          <a:bodyPr wrap="square" lIns="68580" tIns="34290" rIns="68580" bIns="34290" rtlCol="0" anchor="t">
            <a:spAutoFit/>
          </a:bodyPr>
          <a:lstStyle/>
          <a:p>
            <a:pPr marL="173736" indent="-173736">
              <a:spcBef>
                <a:spcPts val="600"/>
              </a:spcBef>
              <a:buClr>
                <a:srgbClr val="213163"/>
              </a:buClr>
              <a:buFont typeface="Arial"/>
              <a:buChar char="•"/>
            </a:pPr>
            <a:r>
              <a:rPr lang="en-IN" dirty="0">
                <a:ea typeface="+mn-lt"/>
              </a:rPr>
              <a:t>After 27 years of existence, Java is still doing well. </a:t>
            </a:r>
            <a:endParaRPr lang="en-IN" dirty="0">
              <a:latin typeface="Arial" pitchFamily="34" charset="0"/>
              <a:ea typeface="+mn-lt"/>
              <a:cs typeface="Arial" pitchFamily="34" charset="0"/>
            </a:endParaRPr>
          </a:p>
          <a:p>
            <a:pPr marL="173736" indent="-173736">
              <a:spcBef>
                <a:spcPts val="600"/>
              </a:spcBef>
              <a:buClr>
                <a:srgbClr val="213163"/>
              </a:buClr>
              <a:buFont typeface="Arial"/>
              <a:buChar char="•"/>
            </a:pPr>
            <a:r>
              <a:rPr lang="en-IN" dirty="0">
                <a:ea typeface="+mn-lt"/>
              </a:rPr>
              <a:t>Programmers who know it are still in high demand. </a:t>
            </a:r>
            <a:endParaRPr lang="en-IN" dirty="0">
              <a:latin typeface="Arial" pitchFamily="34" charset="0"/>
              <a:ea typeface="+mn-lt"/>
              <a:cs typeface="Arial" pitchFamily="34" charset="0"/>
            </a:endParaRPr>
          </a:p>
          <a:p>
            <a:pPr marL="173736" indent="-173736">
              <a:spcBef>
                <a:spcPts val="600"/>
              </a:spcBef>
              <a:buClr>
                <a:srgbClr val="213163"/>
              </a:buClr>
              <a:buFont typeface="Arial"/>
              <a:buChar char="•"/>
            </a:pPr>
            <a:r>
              <a:rPr lang="en-IN" dirty="0">
                <a:ea typeface="+mn-lt"/>
              </a:rPr>
              <a:t>They will continue to be sought after for a long time to come as over 90% of the Fortune 500 companies still rely on Java for their development projects.</a:t>
            </a:r>
            <a:endParaRPr lang="en-US" dirty="0">
              <a:ea typeface="+mn-lt"/>
            </a:endParaRPr>
          </a:p>
        </p:txBody>
      </p:sp>
      <p:pic>
        <p:nvPicPr>
          <p:cNvPr id="6" name="Picture 5"/>
          <p:cNvPicPr>
            <a:picLocks noChangeAspect="1"/>
          </p:cNvPicPr>
          <p:nvPr/>
        </p:nvPicPr>
        <p:blipFill>
          <a:blip r:embed="rId3"/>
          <a:stretch>
            <a:fillRect/>
          </a:stretch>
        </p:blipFill>
        <p:spPr>
          <a:xfrm>
            <a:off x="4586405" y="1123950"/>
            <a:ext cx="4403154" cy="2172125"/>
          </a:xfrm>
          <a:prstGeom prst="rect">
            <a:avLst/>
          </a:prstGeom>
        </p:spPr>
      </p:pic>
      <p:sp>
        <p:nvSpPr>
          <p:cNvPr id="3" name="TextBox 2">
            <a:extLst>
              <a:ext uri="{FF2B5EF4-FFF2-40B4-BE49-F238E27FC236}">
                <a16:creationId xmlns:a16="http://schemas.microsoft.com/office/drawing/2014/main" id="{82CD16B0-562C-6BFD-FE6A-82464642B9E4}"/>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D7E7F8AF-6673-623D-E7BD-FD2C51651CD8}"/>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27CD1290-829D-75C2-690B-05B12C5D9B6F}"/>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https://dev.to/tech_sam/let-s-revisit-java-in-2019-3o8c</a:t>
            </a:r>
            <a:endParaRPr lang="en-US" sz="1200" dirty="0">
              <a:solidFill>
                <a:srgbClr val="0000FF"/>
              </a:solidFill>
            </a:endParaRPr>
          </a:p>
        </p:txBody>
      </p:sp>
    </p:spTree>
    <p:extLst>
      <p:ext uri="{BB962C8B-B14F-4D97-AF65-F5344CB8AC3E}">
        <p14:creationId xmlns:p14="http://schemas.microsoft.com/office/powerpoint/2010/main" val="2329632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FBE87EF9-7FB0-1362-5B86-163F7F5ACC1D}"/>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3CCC179E-9CD9-933D-7D12-17A5D77A9054}"/>
              </a:ext>
            </a:extLst>
          </p:cNvPr>
          <p:cNvSpPr txBox="1">
            <a:spLocks/>
          </p:cNvSpPr>
          <p:nvPr/>
        </p:nvSpPr>
        <p:spPr>
          <a:xfrm>
            <a:off x="2919995" y="2318584"/>
            <a:ext cx="3301894"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29: Encapsulation in Java</a:t>
            </a:r>
            <a:endParaRPr lang="en-US" sz="1600" b="1">
              <a:solidFill>
                <a:schemeClr val="tx1"/>
              </a:solidFill>
            </a:endParaRPr>
          </a:p>
        </p:txBody>
      </p:sp>
    </p:spTree>
    <p:extLst>
      <p:ext uri="{BB962C8B-B14F-4D97-AF65-F5344CB8AC3E}">
        <p14:creationId xmlns:p14="http://schemas.microsoft.com/office/powerpoint/2010/main" val="2943578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627446"/>
            <a:ext cx="3874658" cy="414676"/>
          </a:xfrm>
        </p:spPr>
        <p:txBody>
          <a:bodyPr>
            <a:normAutofit/>
          </a:bodyPr>
          <a:lstStyle/>
          <a:p>
            <a:r>
              <a:rPr lang="en-IN" sz="1600" b="1" dirty="0">
                <a:solidFill>
                  <a:srgbClr val="002060"/>
                </a:solidFill>
                <a:latin typeface="Arial"/>
                <a:cs typeface="Arial"/>
              </a:rPr>
              <a:t>Java Exceptions</a:t>
            </a:r>
          </a:p>
        </p:txBody>
      </p:sp>
      <p:sp>
        <p:nvSpPr>
          <p:cNvPr id="7" name="TextBox 6">
            <a:extLst>
              <a:ext uri="{FF2B5EF4-FFF2-40B4-BE49-F238E27FC236}">
                <a16:creationId xmlns:a16="http://schemas.microsoft.com/office/drawing/2014/main" id="{B69F3C81-F081-4476-B384-074D1CA46D2C}"/>
              </a:ext>
            </a:extLst>
          </p:cNvPr>
          <p:cNvSpPr txBox="1"/>
          <p:nvPr/>
        </p:nvSpPr>
        <p:spPr>
          <a:xfrm>
            <a:off x="162367" y="1045928"/>
            <a:ext cx="4424873" cy="287001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An exception is an unexpected event that occurs during program execution. </a:t>
            </a: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pPr>
            <a:r>
              <a:rPr lang="en-IN" b="1" dirty="0">
                <a:ea typeface="+mn-lt"/>
              </a:rPr>
              <a:t>Errors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Errors represent irrecoverable conditions</a:t>
            </a:r>
          </a:p>
          <a:p>
            <a:pPr marL="173736" indent="-173736">
              <a:buClr>
                <a:srgbClr val="213163"/>
              </a:buClr>
              <a:buFont typeface="Arial" panose="020B0604020202020204" pitchFamily="34" charset="0"/>
              <a:buChar char="•"/>
            </a:pPr>
            <a:r>
              <a:rPr lang="en-IN" dirty="0">
                <a:ea typeface="+mn-lt"/>
              </a:rPr>
              <a:t>Errors are usually beyond the control of the programmer, and we should not try to handle errors.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pPr>
            <a:r>
              <a:rPr lang="en-IN" b="1" dirty="0">
                <a:ea typeface="+mn-lt"/>
              </a:rPr>
              <a:t>Exceptions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Exceptions can be caught and handled by the program.</a:t>
            </a:r>
          </a:p>
        </p:txBody>
      </p:sp>
      <p:pic>
        <p:nvPicPr>
          <p:cNvPr id="3" name="Picture 2"/>
          <p:cNvPicPr>
            <a:picLocks noChangeAspect="1"/>
          </p:cNvPicPr>
          <p:nvPr/>
        </p:nvPicPr>
        <p:blipFill>
          <a:blip r:embed="rId3"/>
          <a:stretch>
            <a:fillRect/>
          </a:stretch>
        </p:blipFill>
        <p:spPr>
          <a:xfrm>
            <a:off x="4683463" y="1744941"/>
            <a:ext cx="4252232" cy="2602366"/>
          </a:xfrm>
          <a:prstGeom prst="rect">
            <a:avLst/>
          </a:prstGeom>
        </p:spPr>
      </p:pic>
      <p:sp>
        <p:nvSpPr>
          <p:cNvPr id="6" name="TextBox 5">
            <a:extLst>
              <a:ext uri="{FF2B5EF4-FFF2-40B4-BE49-F238E27FC236}">
                <a16:creationId xmlns:a16="http://schemas.microsoft.com/office/drawing/2014/main" id="{8CF19C54-B7F5-422F-A75D-8E41CD79F2BA}"/>
              </a:ext>
            </a:extLst>
          </p:cNvPr>
          <p:cNvSpPr txBox="1"/>
          <p:nvPr/>
        </p:nvSpPr>
        <p:spPr>
          <a:xfrm>
            <a:off x="5805778" y="1123950"/>
            <a:ext cx="2007602" cy="475964"/>
          </a:xfrm>
          <a:prstGeom prst="rect">
            <a:avLst/>
          </a:prstGeom>
          <a:noFill/>
        </p:spPr>
        <p:txBody>
          <a:bodyPr wrap="none" lIns="68580" tIns="34290" rIns="68580" bIns="34290" rtlCol="0" anchor="t">
            <a:spAutoFit/>
          </a:bodyPr>
          <a:lstStyle/>
          <a:p>
            <a:pPr algn="ctr">
              <a:lnSpc>
                <a:spcPct val="114999"/>
              </a:lnSpc>
            </a:pPr>
            <a:r>
              <a:rPr lang="en-US" sz="1200" b="1" dirty="0">
                <a:solidFill>
                  <a:schemeClr val="tx1"/>
                </a:solidFill>
                <a:latin typeface="Arial" panose="020B0604020202020204" pitchFamily="34" charset="0"/>
                <a:ea typeface="+mn-lt"/>
                <a:cs typeface="Arial" panose="020B0604020202020204" pitchFamily="34" charset="0"/>
              </a:rPr>
              <a:t>Java Exception Hierarchy</a:t>
            </a:r>
          </a:p>
          <a:p>
            <a:pPr algn="ctr">
              <a:lnSpc>
                <a:spcPct val="114999"/>
              </a:lnSpc>
            </a:pPr>
            <a:r>
              <a:rPr lang="en-US" sz="1200" b="1" dirty="0">
                <a:solidFill>
                  <a:schemeClr val="tx1"/>
                </a:solidFill>
                <a:latin typeface="Arial" panose="020B0604020202020204" pitchFamily="34" charset="0"/>
                <a:ea typeface="+mn-lt"/>
                <a:cs typeface="Arial" panose="020B0604020202020204" pitchFamily="34" charset="0"/>
              </a:rPr>
              <a:t>Image source:</a:t>
            </a:r>
          </a:p>
        </p:txBody>
      </p:sp>
      <p:sp>
        <p:nvSpPr>
          <p:cNvPr id="4" name="TextBox 3">
            <a:extLst>
              <a:ext uri="{FF2B5EF4-FFF2-40B4-BE49-F238E27FC236}">
                <a16:creationId xmlns:a16="http://schemas.microsoft.com/office/drawing/2014/main" id="{EF8575CF-59BA-F26D-6AD9-31CA453332D1}"/>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E3A3D4FC-C24E-5CC8-9EC5-16352A9F15A7}"/>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230B8173-17B8-654B-226A-096CB63A354A}"/>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https://www.programiz.com/java-programming/exceptions</a:t>
            </a:r>
            <a:endParaRPr lang="en-US" sz="1200" dirty="0">
              <a:solidFill>
                <a:srgbClr val="0000FF"/>
              </a:solidFill>
            </a:endParaRPr>
          </a:p>
        </p:txBody>
      </p:sp>
    </p:spTree>
    <p:extLst>
      <p:ext uri="{BB962C8B-B14F-4D97-AF65-F5344CB8AC3E}">
        <p14:creationId xmlns:p14="http://schemas.microsoft.com/office/powerpoint/2010/main" val="2627467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0504" y="535802"/>
            <a:ext cx="3722836" cy="493286"/>
          </a:xfrm>
        </p:spPr>
        <p:txBody>
          <a:bodyPr anchor="ctr">
            <a:normAutofit/>
          </a:bodyPr>
          <a:lstStyle/>
          <a:p>
            <a:r>
              <a:rPr lang="en-IN" sz="1600" b="1" dirty="0">
                <a:solidFill>
                  <a:srgbClr val="002060"/>
                </a:solidFill>
                <a:latin typeface="Arial"/>
                <a:cs typeface="Arial"/>
              </a:rPr>
              <a:t>Java try...catch</a:t>
            </a:r>
          </a:p>
        </p:txBody>
      </p:sp>
      <p:sp>
        <p:nvSpPr>
          <p:cNvPr id="7" name="TextBox 6">
            <a:extLst>
              <a:ext uri="{FF2B5EF4-FFF2-40B4-BE49-F238E27FC236}">
                <a16:creationId xmlns:a16="http://schemas.microsoft.com/office/drawing/2014/main" id="{B69F3C81-F081-4476-B384-074D1CA46D2C}"/>
              </a:ext>
            </a:extLst>
          </p:cNvPr>
          <p:cNvSpPr txBox="1"/>
          <p:nvPr/>
        </p:nvSpPr>
        <p:spPr>
          <a:xfrm>
            <a:off x="155744" y="1047750"/>
            <a:ext cx="7986983" cy="2223686"/>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try...catch block in Java is used to handle exceptions and prevents the abnormal termination of the program.</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try block includes the code that might generate an exception.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catch block includes the code that is executed when there occurs an exception inside the try block.</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In Java, we can use a try block without a catch block. However, we cannot use a catch block without a try block.</a:t>
            </a:r>
          </a:p>
        </p:txBody>
      </p:sp>
    </p:spTree>
    <p:extLst>
      <p:ext uri="{BB962C8B-B14F-4D97-AF65-F5344CB8AC3E}">
        <p14:creationId xmlns:p14="http://schemas.microsoft.com/office/powerpoint/2010/main" val="2016062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8929" y="622229"/>
            <a:ext cx="3772511" cy="353131"/>
          </a:xfrm>
        </p:spPr>
        <p:txBody>
          <a:bodyPr>
            <a:normAutofit/>
          </a:bodyPr>
          <a:lstStyle/>
          <a:p>
            <a:r>
              <a:rPr lang="en-IN" sz="1600" b="1" dirty="0">
                <a:solidFill>
                  <a:srgbClr val="002060"/>
                </a:solidFill>
                <a:latin typeface="Arial"/>
                <a:cs typeface="Arial"/>
              </a:rPr>
              <a:t>Multiple Catch Blocks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400" y="1054170"/>
            <a:ext cx="4556759" cy="1792798"/>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solidFill>
                  <a:schemeClr val="tx1"/>
                </a:solidFill>
                <a:ea typeface="+mn-lt"/>
              </a:rPr>
              <a:t>For each try block, there can be zero or more catch blocks. </a:t>
            </a: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Multiple catch blocks allow us to handle each exception differently.</a:t>
            </a:r>
          </a:p>
          <a:p>
            <a:pPr marL="173736" indent="-173736">
              <a:buClr>
                <a:srgbClr val="213163"/>
              </a:buClr>
              <a:buFont typeface="Arial" panose="020B0604020202020204" pitchFamily="34" charset="0"/>
              <a:buChar char="•"/>
            </a:pPr>
            <a:endParaRPr lang="en-IN" dirty="0">
              <a:solidFill>
                <a:schemeClr val="tx1"/>
              </a:solidFill>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solidFill>
                  <a:schemeClr val="tx1"/>
                </a:solidFill>
                <a:ea typeface="+mn-lt"/>
              </a:rPr>
              <a:t>The argument type of each catch block indicates the type of exception that can be handled by it.</a:t>
            </a:r>
          </a:p>
        </p:txBody>
      </p:sp>
      <p:pic>
        <p:nvPicPr>
          <p:cNvPr id="2050" name="Picture 2" descr="Java Logo, symbol, meaning, history, PNG, brand">
            <a:extLst>
              <a:ext uri="{FF2B5EF4-FFF2-40B4-BE49-F238E27FC236}">
                <a16:creationId xmlns:a16="http://schemas.microsoft.com/office/drawing/2014/main" id="{F34D189E-DF6A-0EF1-268D-7718AB767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42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28929" y="445294"/>
            <a:ext cx="3284831" cy="686276"/>
          </a:xfrm>
        </p:spPr>
        <p:txBody>
          <a:bodyPr anchor="ctr">
            <a:normAutofit/>
          </a:bodyPr>
          <a:lstStyle/>
          <a:p>
            <a:r>
              <a:rPr lang="en-IN" sz="1600" b="1" dirty="0">
                <a:solidFill>
                  <a:srgbClr val="002060"/>
                </a:solidFill>
              </a:rPr>
              <a:t>F</a:t>
            </a:r>
            <a:r>
              <a:rPr lang="en-IN" sz="1600" b="1" dirty="0">
                <a:solidFill>
                  <a:srgbClr val="002060"/>
                </a:solidFill>
                <a:latin typeface="Arial"/>
                <a:cs typeface="Arial"/>
              </a:rPr>
              <a:t>inally </a:t>
            </a:r>
            <a:r>
              <a:rPr lang="en-IN" sz="1600" b="1" dirty="0">
                <a:solidFill>
                  <a:srgbClr val="002060"/>
                </a:solidFill>
              </a:rPr>
              <a:t>B</a:t>
            </a:r>
            <a:r>
              <a:rPr lang="en-IN" sz="1600" b="1" dirty="0">
                <a:solidFill>
                  <a:srgbClr val="002060"/>
                </a:solidFill>
                <a:latin typeface="Arial"/>
                <a:cs typeface="Arial"/>
              </a:rPr>
              <a:t>lock</a:t>
            </a:r>
          </a:p>
        </p:txBody>
      </p:sp>
      <p:sp>
        <p:nvSpPr>
          <p:cNvPr id="7" name="TextBox 6">
            <a:extLst>
              <a:ext uri="{FF2B5EF4-FFF2-40B4-BE49-F238E27FC236}">
                <a16:creationId xmlns:a16="http://schemas.microsoft.com/office/drawing/2014/main" id="{B69F3C81-F081-4476-B384-074D1CA46D2C}"/>
              </a:ext>
            </a:extLst>
          </p:cNvPr>
          <p:cNvSpPr txBox="1"/>
          <p:nvPr/>
        </p:nvSpPr>
        <p:spPr>
          <a:xfrm>
            <a:off x="152401" y="1055370"/>
            <a:ext cx="4419600" cy="2008242"/>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finally block is always executed whether there is an exception inside the try block or not.</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code inside the finally block is executed irrespective of the exception.</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It is a good practice to use finally block to include important cleanup code like closing a file or connection.</a:t>
            </a:r>
          </a:p>
        </p:txBody>
      </p:sp>
      <p:pic>
        <p:nvPicPr>
          <p:cNvPr id="3" name="Picture 2" descr="Java Logo, symbol, meaning, history, PNG, brand">
            <a:extLst>
              <a:ext uri="{FF2B5EF4-FFF2-40B4-BE49-F238E27FC236}">
                <a16:creationId xmlns:a16="http://schemas.microsoft.com/office/drawing/2014/main" id="{D76E8321-95C7-4968-5F85-E571390F9C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7996" y="624840"/>
            <a:ext cx="4075864" cy="411480"/>
          </a:xfrm>
        </p:spPr>
        <p:txBody>
          <a:bodyPr>
            <a:noAutofit/>
          </a:bodyPr>
          <a:lstStyle/>
          <a:p>
            <a:r>
              <a:rPr lang="en-IN" sz="1600" b="1" dirty="0">
                <a:solidFill>
                  <a:srgbClr val="002060"/>
                </a:solidFill>
                <a:latin typeface="Arial"/>
                <a:cs typeface="Arial"/>
              </a:rPr>
              <a:t>Java throw and throws</a:t>
            </a:r>
          </a:p>
        </p:txBody>
      </p:sp>
      <p:sp>
        <p:nvSpPr>
          <p:cNvPr id="7" name="TextBox 6">
            <a:extLst>
              <a:ext uri="{FF2B5EF4-FFF2-40B4-BE49-F238E27FC236}">
                <a16:creationId xmlns:a16="http://schemas.microsoft.com/office/drawing/2014/main" id="{B69F3C81-F081-4476-B384-074D1CA46D2C}"/>
              </a:ext>
            </a:extLst>
          </p:cNvPr>
          <p:cNvSpPr txBox="1"/>
          <p:nvPr/>
        </p:nvSpPr>
        <p:spPr>
          <a:xfrm>
            <a:off x="162543" y="1047750"/>
            <a:ext cx="4409457" cy="2223686"/>
          </a:xfrm>
          <a:prstGeom prst="rect">
            <a:avLst/>
          </a:prstGeom>
          <a:noFill/>
        </p:spPr>
        <p:txBody>
          <a:bodyPr wrap="square" lIns="68580" tIns="34290" rIns="68580" bIns="34290" rtlCol="0" anchor="t">
            <a:spAutoFit/>
          </a:bodyPr>
          <a:lstStyle/>
          <a:p>
            <a:r>
              <a:rPr lang="en-IN" b="1" dirty="0">
                <a:ea typeface="+mn-lt"/>
              </a:rPr>
              <a:t>Java throws keyword</a:t>
            </a:r>
          </a:p>
          <a:p>
            <a:endParaRPr lang="en-IN" dirty="0">
              <a:latin typeface="Arial" pitchFamily="34" charset="0"/>
              <a:ea typeface="+mn-lt"/>
              <a:cs typeface="Arial" pitchFamily="34" charset="0"/>
            </a:endParaRPr>
          </a:p>
          <a:p>
            <a:pPr marL="173736" indent="-173736">
              <a:buFont typeface="Arial" panose="020B0604020202020204" pitchFamily="34" charset="0"/>
              <a:buChar char="•"/>
            </a:pPr>
            <a:r>
              <a:rPr lang="en-IN" dirty="0">
                <a:ea typeface="+mn-lt"/>
              </a:rPr>
              <a:t>The throws keyword in the method declaration to declare the type of exceptions that might occur within it.</a:t>
            </a:r>
          </a:p>
          <a:p>
            <a:pPr marL="214313" indent="-214313">
              <a:buFont typeface="Arial" panose="020B0604020202020204" pitchFamily="34" charset="0"/>
              <a:buChar char="•"/>
            </a:pPr>
            <a:endParaRPr lang="en-IN" dirty="0">
              <a:latin typeface="Arial" pitchFamily="34" charset="0"/>
              <a:ea typeface="+mn-lt"/>
              <a:cs typeface="Arial" pitchFamily="34" charset="0"/>
            </a:endParaRPr>
          </a:p>
          <a:p>
            <a:r>
              <a:rPr lang="en-IN" b="1" dirty="0">
                <a:ea typeface="+mn-lt"/>
              </a:rPr>
              <a:t>Java throw keyword</a:t>
            </a:r>
          </a:p>
          <a:p>
            <a:endParaRPr lang="en-IN" dirty="0">
              <a:latin typeface="Arial" pitchFamily="34" charset="0"/>
              <a:ea typeface="+mn-lt"/>
              <a:cs typeface="Arial" pitchFamily="34" charset="0"/>
            </a:endParaRPr>
          </a:p>
          <a:p>
            <a:pPr marL="173736" indent="-173736">
              <a:buFont typeface="Arial" panose="020B0604020202020204" pitchFamily="34" charset="0"/>
              <a:buChar char="•"/>
            </a:pPr>
            <a:r>
              <a:rPr lang="en-IN" dirty="0">
                <a:ea typeface="+mn-lt"/>
              </a:rPr>
              <a:t>The throw keyword is used to explicitly throw a single exception.</a:t>
            </a:r>
          </a:p>
        </p:txBody>
      </p:sp>
      <p:pic>
        <p:nvPicPr>
          <p:cNvPr id="3" name="Picture 2" descr="Java Logo, symbol, meaning, history, PNG, brand">
            <a:extLst>
              <a:ext uri="{FF2B5EF4-FFF2-40B4-BE49-F238E27FC236}">
                <a16:creationId xmlns:a16="http://schemas.microsoft.com/office/drawing/2014/main" id="{5BFFBCD4-4FA5-1233-CCB4-7C51A1336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48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00AB8EBF-1639-BD8E-EDA0-B98971F7F5EF}"/>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F80226A4-F7FE-DC37-49B7-8DF60F8DE1CC}"/>
              </a:ext>
            </a:extLst>
          </p:cNvPr>
          <p:cNvSpPr txBox="1">
            <a:spLocks/>
          </p:cNvSpPr>
          <p:nvPr/>
        </p:nvSpPr>
        <p:spPr>
          <a:xfrm>
            <a:off x="2492507" y="2318584"/>
            <a:ext cx="4174225"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30: Exception Handling in Java</a:t>
            </a:r>
            <a:endParaRPr lang="en-US" sz="1600" b="1">
              <a:solidFill>
                <a:schemeClr val="tx1"/>
              </a:solidFill>
            </a:endParaRPr>
          </a:p>
        </p:txBody>
      </p:sp>
    </p:spTree>
    <p:extLst>
      <p:ext uri="{BB962C8B-B14F-4D97-AF65-F5344CB8AC3E}">
        <p14:creationId xmlns:p14="http://schemas.microsoft.com/office/powerpoint/2010/main" val="757966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4458" y="627963"/>
            <a:ext cx="3730359" cy="316917"/>
          </a:xfrm>
        </p:spPr>
        <p:txBody>
          <a:bodyPr>
            <a:noAutofit/>
          </a:bodyPr>
          <a:lstStyle/>
          <a:p>
            <a:r>
              <a:rPr lang="en-IN" sz="1600" b="1" dirty="0">
                <a:solidFill>
                  <a:srgbClr val="002060"/>
                </a:solidFill>
                <a:latin typeface="Arial"/>
                <a:cs typeface="Arial"/>
              </a:rPr>
              <a:t>Java Scanner Class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9698" y="1093533"/>
            <a:ext cx="4983802" cy="2008242"/>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Scanner class of the </a:t>
            </a:r>
            <a:r>
              <a:rPr lang="en-IN" dirty="0" err="1">
                <a:ea typeface="+mn-lt"/>
              </a:rPr>
              <a:t>java.util</a:t>
            </a:r>
            <a:r>
              <a:rPr lang="en-IN" dirty="0">
                <a:ea typeface="+mn-lt"/>
              </a:rPr>
              <a:t> package is used to read input data from different sources like input streams, users, files, etc.</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Scanner class provides various methods that allow us to read inputs of different types.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Examples are </a:t>
            </a:r>
            <a:r>
              <a:rPr lang="en-IN" dirty="0" err="1">
                <a:ea typeface="+mn-lt"/>
              </a:rPr>
              <a:t>nextInt</a:t>
            </a:r>
            <a:r>
              <a:rPr lang="en-IN" dirty="0">
                <a:ea typeface="+mn-lt"/>
              </a:rPr>
              <a:t>(), </a:t>
            </a:r>
            <a:r>
              <a:rPr lang="en-IN" dirty="0" err="1">
                <a:ea typeface="+mn-lt"/>
              </a:rPr>
              <a:t>nextFloat</a:t>
            </a:r>
            <a:r>
              <a:rPr lang="en-IN" dirty="0">
                <a:ea typeface="+mn-lt"/>
              </a:rPr>
              <a:t>(), </a:t>
            </a:r>
            <a:r>
              <a:rPr lang="en-IN" dirty="0" err="1">
                <a:ea typeface="+mn-lt"/>
              </a:rPr>
              <a:t>nextBoolean</a:t>
            </a:r>
            <a:r>
              <a:rPr lang="en-IN" dirty="0">
                <a:ea typeface="+mn-lt"/>
              </a:rPr>
              <a:t>(), </a:t>
            </a:r>
            <a:r>
              <a:rPr lang="en-IN" dirty="0" err="1">
                <a:ea typeface="+mn-lt"/>
              </a:rPr>
              <a:t>nextLine</a:t>
            </a:r>
            <a:r>
              <a:rPr lang="en-IN" dirty="0">
                <a:ea typeface="+mn-lt"/>
              </a:rPr>
              <a:t>(), etc.</a:t>
            </a:r>
          </a:p>
        </p:txBody>
      </p:sp>
      <p:pic>
        <p:nvPicPr>
          <p:cNvPr id="3" name="Picture 2" descr="Java Logo, symbol, meaning, history, PNG, brand">
            <a:extLst>
              <a:ext uri="{FF2B5EF4-FFF2-40B4-BE49-F238E27FC236}">
                <a16:creationId xmlns:a16="http://schemas.microsoft.com/office/drawing/2014/main" id="{897000FD-75B7-0B1B-9F78-37B29C077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60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41758" y="620493"/>
            <a:ext cx="3622522" cy="473513"/>
          </a:xfrm>
        </p:spPr>
        <p:txBody>
          <a:bodyPr>
            <a:normAutofit/>
          </a:bodyPr>
          <a:lstStyle/>
          <a:p>
            <a:r>
              <a:rPr lang="en-IN" sz="1600" b="1" dirty="0">
                <a:solidFill>
                  <a:srgbClr val="002060"/>
                </a:solidFill>
                <a:latin typeface="Arial"/>
                <a:cs typeface="Arial"/>
              </a:rPr>
              <a:t>Java Wrapper Class</a:t>
            </a:r>
          </a:p>
        </p:txBody>
      </p:sp>
      <p:sp>
        <p:nvSpPr>
          <p:cNvPr id="7" name="TextBox 6">
            <a:extLst>
              <a:ext uri="{FF2B5EF4-FFF2-40B4-BE49-F238E27FC236}">
                <a16:creationId xmlns:a16="http://schemas.microsoft.com/office/drawing/2014/main" id="{B69F3C81-F081-4476-B384-074D1CA46D2C}"/>
              </a:ext>
            </a:extLst>
          </p:cNvPr>
          <p:cNvSpPr txBox="1"/>
          <p:nvPr/>
        </p:nvSpPr>
        <p:spPr>
          <a:xfrm>
            <a:off x="160021" y="1094006"/>
            <a:ext cx="4411980" cy="3085460"/>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wrapper classes in Java are used to convert primitive types (int, char, float, etc) into corresponding objects.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Each of the 8 primitive types has corresponding wrapper classes.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In Java, sometimes we might need to use objects instead of primitive data types. For example, while working with collections. In such cases, wrapper classes help us to use primitive data types as objects.</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can store the null value in wrapper objects.</a:t>
            </a:r>
          </a:p>
        </p:txBody>
      </p:sp>
      <p:pic>
        <p:nvPicPr>
          <p:cNvPr id="3" name="Picture 2" descr="Java Logo, symbol, meaning, history, PNG, brand">
            <a:extLst>
              <a:ext uri="{FF2B5EF4-FFF2-40B4-BE49-F238E27FC236}">
                <a16:creationId xmlns:a16="http://schemas.microsoft.com/office/drawing/2014/main" id="{D1251938-48B3-0016-630D-2793E2FDE9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68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8767" y="615424"/>
            <a:ext cx="4433233" cy="359936"/>
          </a:xfrm>
        </p:spPr>
        <p:txBody>
          <a:bodyPr>
            <a:normAutofit/>
          </a:bodyPr>
          <a:lstStyle/>
          <a:p>
            <a:r>
              <a:rPr lang="en-IN" sz="1600" b="1" dirty="0">
                <a:solidFill>
                  <a:srgbClr val="002060"/>
                </a:solidFill>
                <a:latin typeface="Arial"/>
                <a:cs typeface="Arial"/>
              </a:rPr>
              <a:t>Java Type Casting</a:t>
            </a:r>
          </a:p>
        </p:txBody>
      </p:sp>
      <p:sp>
        <p:nvSpPr>
          <p:cNvPr id="7" name="TextBox 6">
            <a:extLst>
              <a:ext uri="{FF2B5EF4-FFF2-40B4-BE49-F238E27FC236}">
                <a16:creationId xmlns:a16="http://schemas.microsoft.com/office/drawing/2014/main" id="{B69F3C81-F081-4476-B384-074D1CA46D2C}"/>
              </a:ext>
            </a:extLst>
          </p:cNvPr>
          <p:cNvSpPr txBox="1"/>
          <p:nvPr/>
        </p:nvSpPr>
        <p:spPr>
          <a:xfrm>
            <a:off x="161627" y="1085850"/>
            <a:ext cx="8563273" cy="2439129"/>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process of converting the value of one data type (int, float, double, etc.) to another data type is known as typecasting.</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In Widening Type Casting, Java automatically converts one data type to another data type.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lower data type (having smaller size) is converted into the higher data type (having larger size). Hence there is no loss in data.</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We manually convert one data type into another using the parenthesis.</a:t>
            </a:r>
          </a:p>
          <a:p>
            <a:pPr marL="173736" indent="-173736">
              <a:buClr>
                <a:srgbClr val="213163"/>
              </a:buClr>
              <a:buFont typeface="Arial" panose="020B0604020202020204" pitchFamily="34" charset="0"/>
              <a:buChar char="•"/>
            </a:pPr>
            <a:endParaRPr lang="en-IN" dirty="0">
              <a:ea typeface="+mn-lt"/>
            </a:endParaRPr>
          </a:p>
          <a:p>
            <a:pPr marL="173736" indent="-173736">
              <a:buClr>
                <a:srgbClr val="213163"/>
              </a:buClr>
              <a:buFont typeface="Arial" panose="020B0604020202020204" pitchFamily="34" charset="0"/>
              <a:buChar char="•"/>
            </a:pPr>
            <a:r>
              <a:rPr lang="en-IN" dirty="0">
                <a:ea typeface="+mn-lt"/>
              </a:rPr>
              <a:t>This is also known as Explicit Type Casting.</a:t>
            </a:r>
          </a:p>
        </p:txBody>
      </p:sp>
    </p:spTree>
    <p:extLst>
      <p:ext uri="{BB962C8B-B14F-4D97-AF65-F5344CB8AC3E}">
        <p14:creationId xmlns:p14="http://schemas.microsoft.com/office/powerpoint/2010/main" val="181984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1887" y="540004"/>
            <a:ext cx="3380933" cy="496316"/>
          </a:xfrm>
        </p:spPr>
        <p:txBody>
          <a:bodyPr anchor="ctr">
            <a:normAutofit/>
          </a:bodyPr>
          <a:lstStyle/>
          <a:p>
            <a:r>
              <a:rPr lang="en-IN" sz="1600" b="1" dirty="0">
                <a:solidFill>
                  <a:srgbClr val="002060"/>
                </a:solidFill>
                <a:latin typeface="Arial"/>
                <a:cs typeface="Arial"/>
              </a:rPr>
              <a:t>Java JDK, JRE and JVM</a:t>
            </a:r>
            <a:endParaRPr lang="en-US" sz="1600" dirty="0">
              <a:latin typeface="Arial"/>
              <a:cs typeface="Arial"/>
            </a:endParaRPr>
          </a:p>
        </p:txBody>
      </p:sp>
      <p:sp>
        <p:nvSpPr>
          <p:cNvPr id="7" name="TextBox 6">
            <a:extLst>
              <a:ext uri="{FF2B5EF4-FFF2-40B4-BE49-F238E27FC236}">
                <a16:creationId xmlns:a16="http://schemas.microsoft.com/office/drawing/2014/main" id="{B69F3C81-F081-4476-B384-074D1CA46D2C}"/>
              </a:ext>
            </a:extLst>
          </p:cNvPr>
          <p:cNvSpPr txBox="1"/>
          <p:nvPr/>
        </p:nvSpPr>
        <p:spPr>
          <a:xfrm>
            <a:off x="166778" y="1048669"/>
            <a:ext cx="8687471" cy="715581"/>
          </a:xfrm>
          <a:prstGeom prst="rect">
            <a:avLst/>
          </a:prstGeom>
          <a:noFill/>
        </p:spPr>
        <p:txBody>
          <a:bodyPr wrap="square" lIns="68580" tIns="34290" rIns="68580" bIns="34290" rtlCol="0" anchor="t">
            <a:spAutoFit/>
          </a:bodyPr>
          <a:lstStyle/>
          <a:p>
            <a:r>
              <a:rPr lang="en-IN" b="1" dirty="0">
                <a:ea typeface="+mn-lt"/>
              </a:rPr>
              <a:t>What is JVM?</a:t>
            </a:r>
            <a:endParaRPr lang="en-IN" b="1" dirty="0">
              <a:latin typeface="Arial" pitchFamily="34" charset="0"/>
              <a:ea typeface="+mn-lt"/>
              <a:cs typeface="Arial" pitchFamily="34" charset="0"/>
            </a:endParaRPr>
          </a:p>
          <a:p>
            <a:pPr>
              <a:buFont typeface="Arial" pitchFamily="34" charset="0"/>
              <a:buChar char="•"/>
            </a:pPr>
            <a:endParaRPr lang="en-IN" dirty="0">
              <a:latin typeface="Arial" pitchFamily="34" charset="0"/>
              <a:ea typeface="+mn-lt"/>
              <a:cs typeface="Arial" pitchFamily="34" charset="0"/>
            </a:endParaRPr>
          </a:p>
          <a:p>
            <a:r>
              <a:rPr lang="en-IN" dirty="0">
                <a:ea typeface="+mn-lt"/>
              </a:rPr>
              <a:t>JVM (Java Virtual Machine) is an abstract machine that enables your computer to run a Java program.</a:t>
            </a:r>
            <a:endParaRPr lang="en-US" dirty="0">
              <a:ea typeface="+mn-lt"/>
            </a:endParaRPr>
          </a:p>
        </p:txBody>
      </p:sp>
      <p:pic>
        <p:nvPicPr>
          <p:cNvPr id="3" name="Picture 2"/>
          <p:cNvPicPr>
            <a:picLocks noChangeAspect="1"/>
          </p:cNvPicPr>
          <p:nvPr/>
        </p:nvPicPr>
        <p:blipFill>
          <a:blip r:embed="rId3"/>
          <a:stretch>
            <a:fillRect/>
          </a:stretch>
        </p:blipFill>
        <p:spPr>
          <a:xfrm>
            <a:off x="1219200" y="2211633"/>
            <a:ext cx="6705600" cy="819150"/>
          </a:xfrm>
          <a:prstGeom prst="rect">
            <a:avLst/>
          </a:prstGeom>
        </p:spPr>
      </p:pic>
      <p:sp>
        <p:nvSpPr>
          <p:cNvPr id="5" name="TextBox 4">
            <a:extLst>
              <a:ext uri="{FF2B5EF4-FFF2-40B4-BE49-F238E27FC236}">
                <a16:creationId xmlns:a16="http://schemas.microsoft.com/office/drawing/2014/main" id="{4BE4F01B-19F9-9A6F-C782-3D1F7CAF0873}"/>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6" name="Straight Connector 5">
            <a:extLst>
              <a:ext uri="{FF2B5EF4-FFF2-40B4-BE49-F238E27FC236}">
                <a16:creationId xmlns:a16="http://schemas.microsoft.com/office/drawing/2014/main" id="{B3C739B6-0D90-50B3-0892-104888E2CF6F}"/>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523EAD4-F402-38E1-26B8-A21AC616F4E2}"/>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https://www.programiz.com/java-programming/jvm-jre-jdk</a:t>
            </a:r>
            <a:endParaRPr lang="en-US" sz="1200" dirty="0">
              <a:solidFill>
                <a:srgbClr val="0000FF"/>
              </a:solidFill>
            </a:endParaRPr>
          </a:p>
        </p:txBody>
      </p:sp>
      <p:sp>
        <p:nvSpPr>
          <p:cNvPr id="8" name="TextBox 7">
            <a:extLst>
              <a:ext uri="{FF2B5EF4-FFF2-40B4-BE49-F238E27FC236}">
                <a16:creationId xmlns:a16="http://schemas.microsoft.com/office/drawing/2014/main" id="{113FC635-3D5C-584E-ECC8-E4A6B0DDCE88}"/>
              </a:ext>
            </a:extLst>
          </p:cNvPr>
          <p:cNvSpPr txBox="1"/>
          <p:nvPr/>
        </p:nvSpPr>
        <p:spPr>
          <a:xfrm>
            <a:off x="3461121" y="3250972"/>
            <a:ext cx="2221757" cy="276999"/>
          </a:xfrm>
          <a:prstGeom prst="rect">
            <a:avLst/>
          </a:prstGeom>
          <a:noFill/>
        </p:spPr>
        <p:txBody>
          <a:bodyPr wrap="square" rtlCol="0">
            <a:spAutoFit/>
          </a:bodyPr>
          <a:lstStyle/>
          <a:p>
            <a:pPr algn="ctr"/>
            <a:r>
              <a:rPr lang="en-US" sz="1200" b="1" dirty="0">
                <a:solidFill>
                  <a:schemeClr val="tx1"/>
                </a:solidFill>
                <a:latin typeface="Arial" panose="020B0604020202020204" pitchFamily="34" charset="0"/>
                <a:ea typeface="+mn-lt"/>
                <a:cs typeface="Arial" panose="020B0604020202020204" pitchFamily="34" charset="0"/>
              </a:rPr>
              <a:t>Working of Java Program</a:t>
            </a:r>
          </a:p>
        </p:txBody>
      </p:sp>
    </p:spTree>
    <p:extLst>
      <p:ext uri="{BB962C8B-B14F-4D97-AF65-F5344CB8AC3E}">
        <p14:creationId xmlns:p14="http://schemas.microsoft.com/office/powerpoint/2010/main" val="606759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1C97-8DFC-49F6-AC67-B2CED096D166}"/>
              </a:ext>
            </a:extLst>
          </p:cNvPr>
          <p:cNvSpPr>
            <a:spLocks noGrp="1"/>
          </p:cNvSpPr>
          <p:nvPr>
            <p:ph type="title"/>
          </p:nvPr>
        </p:nvSpPr>
        <p:spPr>
          <a:xfrm>
            <a:off x="135295" y="613880"/>
            <a:ext cx="3651845" cy="502450"/>
          </a:xfrm>
        </p:spPr>
        <p:txBody>
          <a:bodyPr>
            <a:normAutofit/>
          </a:bodyPr>
          <a:lstStyle/>
          <a:p>
            <a:r>
              <a:rPr lang="en-IN" sz="1600" b="1" dirty="0">
                <a:solidFill>
                  <a:srgbClr val="002060"/>
                </a:solidFill>
                <a:latin typeface="Arial"/>
                <a:cs typeface="Arial"/>
              </a:rPr>
              <a:t>Java Command-Line Arguments</a:t>
            </a:r>
          </a:p>
        </p:txBody>
      </p:sp>
      <p:sp>
        <p:nvSpPr>
          <p:cNvPr id="7" name="TextBox 6">
            <a:extLst>
              <a:ext uri="{FF2B5EF4-FFF2-40B4-BE49-F238E27FC236}">
                <a16:creationId xmlns:a16="http://schemas.microsoft.com/office/drawing/2014/main" id="{B69F3C81-F081-4476-B384-074D1CA46D2C}"/>
              </a:ext>
            </a:extLst>
          </p:cNvPr>
          <p:cNvSpPr txBox="1"/>
          <p:nvPr/>
        </p:nvSpPr>
        <p:spPr>
          <a:xfrm>
            <a:off x="150535" y="1047750"/>
            <a:ext cx="5364480" cy="1577355"/>
          </a:xfrm>
          <a:prstGeom prst="rect">
            <a:avLst/>
          </a:prstGeom>
          <a:noFill/>
        </p:spPr>
        <p:txBody>
          <a:bodyPr wrap="square" lIns="68580" tIns="34290" rIns="68580" bIns="34290" rtlCol="0" anchor="t">
            <a:spAutoFit/>
          </a:bodyPr>
          <a:lstStyle/>
          <a:p>
            <a:pPr marL="173736" indent="-173736">
              <a:buClr>
                <a:srgbClr val="213163"/>
              </a:buClr>
              <a:buFont typeface="Arial" panose="020B0604020202020204" pitchFamily="34" charset="0"/>
              <a:buChar char="•"/>
            </a:pPr>
            <a:r>
              <a:rPr lang="en-IN" dirty="0">
                <a:ea typeface="+mn-lt"/>
              </a:rPr>
              <a:t>The command-line arguments in Java allow us to pass arguments during the execution of the program.</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public static void main(String[] </a:t>
            </a:r>
            <a:r>
              <a:rPr lang="en-IN" dirty="0" err="1">
                <a:ea typeface="+mn-lt"/>
              </a:rPr>
              <a:t>args</a:t>
            </a:r>
            <a:r>
              <a:rPr lang="en-IN" dirty="0">
                <a:ea typeface="+mn-lt"/>
              </a:rPr>
              <a:t>) {...}</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The String array stores all the arguments passed through the command line.</a:t>
            </a:r>
          </a:p>
        </p:txBody>
      </p:sp>
      <p:pic>
        <p:nvPicPr>
          <p:cNvPr id="3" name="Picture 2" descr="Java Logo, symbol, meaning, history, PNG, brand">
            <a:extLst>
              <a:ext uri="{FF2B5EF4-FFF2-40B4-BE49-F238E27FC236}">
                <a16:creationId xmlns:a16="http://schemas.microsoft.com/office/drawing/2014/main" id="{C5C4B68F-ED27-FEB6-A263-9DE8183F00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r="33182"/>
          <a:stretch/>
        </p:blipFill>
        <p:spPr bwMode="auto">
          <a:xfrm>
            <a:off x="5966460" y="1192114"/>
            <a:ext cx="1866900" cy="330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1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20ADB4A2-A67B-3EFD-E883-47480C701B54}"/>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B69DC426-97C7-9DC9-75BA-684CC76FD1DA}"/>
              </a:ext>
            </a:extLst>
          </p:cNvPr>
          <p:cNvSpPr txBox="1">
            <a:spLocks/>
          </p:cNvSpPr>
          <p:nvPr/>
        </p:nvSpPr>
        <p:spPr>
          <a:xfrm>
            <a:off x="2492507" y="2318584"/>
            <a:ext cx="4174225"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31: Taking User Inputs in Java</a:t>
            </a:r>
            <a:endParaRPr lang="en-US" sz="1600" b="1">
              <a:solidFill>
                <a:schemeClr val="tx1"/>
              </a:solidFill>
            </a:endParaRPr>
          </a:p>
        </p:txBody>
      </p:sp>
    </p:spTree>
    <p:extLst>
      <p:ext uri="{BB962C8B-B14F-4D97-AF65-F5344CB8AC3E}">
        <p14:creationId xmlns:p14="http://schemas.microsoft.com/office/powerpoint/2010/main" val="2582388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CCEA-B2E7-93CB-9D79-6F9BA9A79695}"/>
              </a:ext>
            </a:extLst>
          </p:cNvPr>
          <p:cNvSpPr>
            <a:spLocks noGrp="1"/>
          </p:cNvSpPr>
          <p:nvPr>
            <p:ph type="title"/>
          </p:nvPr>
        </p:nvSpPr>
        <p:spPr>
          <a:xfrm>
            <a:off x="134565" y="614698"/>
            <a:ext cx="4487355" cy="469864"/>
          </a:xfrm>
        </p:spPr>
        <p:txBody>
          <a:bodyPr/>
          <a:lstStyle/>
          <a:p>
            <a:r>
              <a:rPr lang="en-US" sz="1600" b="1" dirty="0">
                <a:solidFill>
                  <a:srgbClr val="002060"/>
                </a:solidFill>
              </a:rPr>
              <a:t>Java Database Connectivity with MySQL</a:t>
            </a:r>
          </a:p>
        </p:txBody>
      </p:sp>
      <p:sp>
        <p:nvSpPr>
          <p:cNvPr id="3" name="Content Placeholder 2">
            <a:extLst>
              <a:ext uri="{FF2B5EF4-FFF2-40B4-BE49-F238E27FC236}">
                <a16:creationId xmlns:a16="http://schemas.microsoft.com/office/drawing/2014/main" id="{34847E31-60EB-54B5-3E39-80D56F89101A}"/>
              </a:ext>
            </a:extLst>
          </p:cNvPr>
          <p:cNvSpPr>
            <a:spLocks noGrp="1"/>
          </p:cNvSpPr>
          <p:nvPr>
            <p:ph idx="1"/>
          </p:nvPr>
        </p:nvSpPr>
        <p:spPr>
          <a:xfrm>
            <a:off x="157425" y="1054082"/>
            <a:ext cx="8611183" cy="2938798"/>
          </a:xfrm>
        </p:spPr>
        <p:txBody>
          <a:bodyPr vert="horz" lIns="68580" tIns="34290" rIns="68580" bIns="34290" rtlCol="0" anchor="t">
            <a:noAutofit/>
          </a:bodyPr>
          <a:lstStyle/>
          <a:p>
            <a:r>
              <a:rPr lang="en-US" dirty="0">
                <a:solidFill>
                  <a:schemeClr val="tx1"/>
                </a:solidFill>
                <a:ea typeface="+mn-lt"/>
                <a:cs typeface="+mn-lt"/>
              </a:rPr>
              <a:t>To connect Java application with the MySQL database, we need to follow 5 following steps.</a:t>
            </a:r>
            <a:endParaRPr lang="en-US" dirty="0">
              <a:solidFill>
                <a:schemeClr val="tx1"/>
              </a:solidFill>
              <a:cs typeface="Calibri"/>
            </a:endParaRPr>
          </a:p>
          <a:p>
            <a:endParaRPr lang="en-US" dirty="0">
              <a:solidFill>
                <a:schemeClr val="tx1"/>
              </a:solidFill>
              <a:cs typeface="Calibri"/>
            </a:endParaRPr>
          </a:p>
          <a:p>
            <a:r>
              <a:rPr lang="en-US" b="1" dirty="0">
                <a:solidFill>
                  <a:schemeClr val="tx1"/>
                </a:solidFill>
                <a:ea typeface="+mn-lt"/>
                <a:cs typeface="+mn-lt"/>
              </a:rPr>
              <a:t>Driver class:</a:t>
            </a:r>
            <a:r>
              <a:rPr lang="en-US" dirty="0">
                <a:solidFill>
                  <a:schemeClr val="tx1"/>
                </a:solidFill>
                <a:ea typeface="+mn-lt"/>
                <a:cs typeface="+mn-lt"/>
              </a:rPr>
              <a:t> The driver class for the </a:t>
            </a:r>
            <a:r>
              <a:rPr lang="en-US" dirty="0" err="1">
                <a:solidFill>
                  <a:schemeClr val="tx1"/>
                </a:solidFill>
                <a:ea typeface="+mn-lt"/>
                <a:cs typeface="+mn-lt"/>
              </a:rPr>
              <a:t>mysql</a:t>
            </a:r>
            <a:r>
              <a:rPr lang="en-US" dirty="0">
                <a:solidFill>
                  <a:schemeClr val="tx1"/>
                </a:solidFill>
                <a:ea typeface="+mn-lt"/>
                <a:cs typeface="+mn-lt"/>
              </a:rPr>
              <a:t> database is </a:t>
            </a:r>
            <a:r>
              <a:rPr lang="en-US" dirty="0" err="1">
                <a:solidFill>
                  <a:schemeClr val="tx1"/>
                </a:solidFill>
                <a:ea typeface="+mn-lt"/>
                <a:cs typeface="+mn-lt"/>
              </a:rPr>
              <a:t>com.mysql.jdbc.Driver</a:t>
            </a:r>
            <a:r>
              <a:rPr lang="en-US" dirty="0">
                <a:solidFill>
                  <a:schemeClr val="tx1"/>
                </a:solidFill>
                <a:ea typeface="+mn-lt"/>
                <a:cs typeface="+mn-lt"/>
              </a:rPr>
              <a:t>.</a:t>
            </a:r>
            <a:endParaRPr lang="en-US" dirty="0">
              <a:solidFill>
                <a:schemeClr val="tx1"/>
              </a:solidFill>
              <a:cs typeface="Calibri"/>
            </a:endParaRPr>
          </a:p>
          <a:p>
            <a:endParaRPr lang="en-US" b="1" dirty="0">
              <a:solidFill>
                <a:schemeClr val="tx1"/>
              </a:solidFill>
              <a:ea typeface="+mn-lt"/>
              <a:cs typeface="+mn-lt"/>
            </a:endParaRPr>
          </a:p>
          <a:p>
            <a:r>
              <a:rPr lang="en-US" b="1" dirty="0">
                <a:solidFill>
                  <a:schemeClr val="tx1"/>
                </a:solidFill>
                <a:ea typeface="+mn-lt"/>
                <a:cs typeface="+mn-lt"/>
              </a:rPr>
              <a:t>Connection URL:</a:t>
            </a:r>
            <a:r>
              <a:rPr lang="en-US" dirty="0">
                <a:solidFill>
                  <a:schemeClr val="tx1"/>
                </a:solidFill>
                <a:ea typeface="+mn-lt"/>
                <a:cs typeface="+mn-lt"/>
              </a:rPr>
              <a:t> The connection URL for the </a:t>
            </a:r>
            <a:r>
              <a:rPr lang="en-US" dirty="0" err="1">
                <a:solidFill>
                  <a:schemeClr val="tx1"/>
                </a:solidFill>
                <a:ea typeface="+mn-lt"/>
                <a:cs typeface="+mn-lt"/>
              </a:rPr>
              <a:t>mysql</a:t>
            </a:r>
            <a:r>
              <a:rPr lang="en-US" dirty="0">
                <a:solidFill>
                  <a:schemeClr val="tx1"/>
                </a:solidFill>
                <a:ea typeface="+mn-lt"/>
                <a:cs typeface="+mn-lt"/>
              </a:rPr>
              <a:t> database is </a:t>
            </a:r>
            <a:r>
              <a:rPr lang="en-US" dirty="0" err="1">
                <a:solidFill>
                  <a:schemeClr val="tx1"/>
                </a:solidFill>
                <a:ea typeface="+mn-lt"/>
                <a:cs typeface="+mn-lt"/>
              </a:rPr>
              <a:t>jdbc:mysql</a:t>
            </a:r>
            <a:r>
              <a:rPr lang="en-US" dirty="0">
                <a:solidFill>
                  <a:schemeClr val="tx1"/>
                </a:solidFill>
                <a:ea typeface="+mn-lt"/>
                <a:cs typeface="+mn-lt"/>
              </a:rPr>
              <a:t>://localhost:3306/</a:t>
            </a:r>
            <a:r>
              <a:rPr lang="en-US" dirty="0" err="1">
                <a:solidFill>
                  <a:schemeClr val="tx1"/>
                </a:solidFill>
                <a:ea typeface="+mn-lt"/>
                <a:cs typeface="+mn-lt"/>
              </a:rPr>
              <a:t>aziz</a:t>
            </a:r>
            <a:r>
              <a:rPr lang="en-US" dirty="0">
                <a:solidFill>
                  <a:schemeClr val="tx1"/>
                </a:solidFill>
                <a:ea typeface="+mn-lt"/>
                <a:cs typeface="+mn-lt"/>
              </a:rPr>
              <a:t> where </a:t>
            </a:r>
            <a:r>
              <a:rPr lang="en-US" dirty="0" err="1">
                <a:solidFill>
                  <a:schemeClr val="tx1"/>
                </a:solidFill>
                <a:ea typeface="+mn-lt"/>
                <a:cs typeface="+mn-lt"/>
              </a:rPr>
              <a:t>jdbc</a:t>
            </a:r>
            <a:r>
              <a:rPr lang="en-US" dirty="0">
                <a:solidFill>
                  <a:schemeClr val="tx1"/>
                </a:solidFill>
                <a:ea typeface="+mn-lt"/>
                <a:cs typeface="+mn-lt"/>
              </a:rPr>
              <a:t> is the API, </a:t>
            </a:r>
            <a:r>
              <a:rPr lang="en-US" dirty="0" err="1">
                <a:solidFill>
                  <a:schemeClr val="tx1"/>
                </a:solidFill>
                <a:ea typeface="+mn-lt"/>
                <a:cs typeface="+mn-lt"/>
              </a:rPr>
              <a:t>mysql</a:t>
            </a:r>
            <a:r>
              <a:rPr lang="en-US" dirty="0">
                <a:solidFill>
                  <a:schemeClr val="tx1"/>
                </a:solidFill>
                <a:ea typeface="+mn-lt"/>
                <a:cs typeface="+mn-lt"/>
              </a:rPr>
              <a:t> is the database, localhost is the server name on which </a:t>
            </a:r>
            <a:r>
              <a:rPr lang="en-US" dirty="0" err="1">
                <a:solidFill>
                  <a:schemeClr val="tx1"/>
                </a:solidFill>
                <a:ea typeface="+mn-lt"/>
                <a:cs typeface="+mn-lt"/>
              </a:rPr>
              <a:t>mysql</a:t>
            </a:r>
            <a:r>
              <a:rPr lang="en-US" dirty="0">
                <a:solidFill>
                  <a:schemeClr val="tx1"/>
                </a:solidFill>
                <a:ea typeface="+mn-lt"/>
                <a:cs typeface="+mn-lt"/>
              </a:rPr>
              <a:t> is running, we may also use IP address, 3306 is the port number and </a:t>
            </a:r>
            <a:r>
              <a:rPr lang="en-US" dirty="0" err="1">
                <a:solidFill>
                  <a:schemeClr val="tx1"/>
                </a:solidFill>
                <a:ea typeface="+mn-lt"/>
                <a:cs typeface="+mn-lt"/>
              </a:rPr>
              <a:t>aziz</a:t>
            </a:r>
            <a:r>
              <a:rPr lang="en-US" dirty="0">
                <a:solidFill>
                  <a:schemeClr val="tx1"/>
                </a:solidFill>
                <a:ea typeface="+mn-lt"/>
                <a:cs typeface="+mn-lt"/>
              </a:rPr>
              <a:t> is the database name. We may use any database, in such case, we need to replace the </a:t>
            </a:r>
            <a:r>
              <a:rPr lang="en-US" dirty="0" err="1">
                <a:solidFill>
                  <a:schemeClr val="tx1"/>
                </a:solidFill>
                <a:ea typeface="+mn-lt"/>
                <a:cs typeface="+mn-lt"/>
              </a:rPr>
              <a:t>aziz</a:t>
            </a:r>
            <a:r>
              <a:rPr lang="en-US" dirty="0">
                <a:solidFill>
                  <a:schemeClr val="tx1"/>
                </a:solidFill>
                <a:ea typeface="+mn-lt"/>
                <a:cs typeface="+mn-lt"/>
              </a:rPr>
              <a:t> with our database name.</a:t>
            </a:r>
            <a:endParaRPr lang="en-US" dirty="0">
              <a:solidFill>
                <a:schemeClr val="tx1"/>
              </a:solidFill>
              <a:cs typeface="Calibri"/>
            </a:endParaRPr>
          </a:p>
          <a:p>
            <a:endParaRPr lang="en-US" b="1" dirty="0">
              <a:solidFill>
                <a:schemeClr val="tx1"/>
              </a:solidFill>
              <a:ea typeface="+mn-lt"/>
              <a:cs typeface="+mn-lt"/>
            </a:endParaRPr>
          </a:p>
          <a:p>
            <a:r>
              <a:rPr lang="en-US" b="1" dirty="0">
                <a:solidFill>
                  <a:schemeClr val="tx1"/>
                </a:solidFill>
                <a:ea typeface="+mn-lt"/>
                <a:cs typeface="+mn-lt"/>
              </a:rPr>
              <a:t>Username:</a:t>
            </a:r>
            <a:r>
              <a:rPr lang="en-US" dirty="0">
                <a:solidFill>
                  <a:schemeClr val="tx1"/>
                </a:solidFill>
                <a:ea typeface="+mn-lt"/>
                <a:cs typeface="+mn-lt"/>
              </a:rPr>
              <a:t> The default username for the </a:t>
            </a:r>
            <a:r>
              <a:rPr lang="en-US" dirty="0" err="1">
                <a:solidFill>
                  <a:schemeClr val="tx1"/>
                </a:solidFill>
                <a:ea typeface="+mn-lt"/>
                <a:cs typeface="+mn-lt"/>
              </a:rPr>
              <a:t>mysql</a:t>
            </a:r>
            <a:r>
              <a:rPr lang="en-US" dirty="0">
                <a:solidFill>
                  <a:schemeClr val="tx1"/>
                </a:solidFill>
                <a:ea typeface="+mn-lt"/>
                <a:cs typeface="+mn-lt"/>
              </a:rPr>
              <a:t> database is root.</a:t>
            </a:r>
            <a:endParaRPr lang="en-US" dirty="0">
              <a:solidFill>
                <a:schemeClr val="tx1"/>
              </a:solidFill>
              <a:cs typeface="Calibri"/>
            </a:endParaRPr>
          </a:p>
          <a:p>
            <a:endParaRPr lang="en-US" b="1" dirty="0">
              <a:solidFill>
                <a:schemeClr val="tx1"/>
              </a:solidFill>
              <a:ea typeface="+mn-lt"/>
              <a:cs typeface="+mn-lt"/>
            </a:endParaRPr>
          </a:p>
          <a:p>
            <a:r>
              <a:rPr lang="en-US" b="1" dirty="0">
                <a:solidFill>
                  <a:schemeClr val="tx1"/>
                </a:solidFill>
                <a:ea typeface="+mn-lt"/>
                <a:cs typeface="+mn-lt"/>
              </a:rPr>
              <a:t>Password: </a:t>
            </a:r>
            <a:r>
              <a:rPr lang="en-US" dirty="0">
                <a:solidFill>
                  <a:schemeClr val="tx1"/>
                </a:solidFill>
                <a:ea typeface="+mn-lt"/>
                <a:cs typeface="+mn-lt"/>
              </a:rPr>
              <a:t>It is the password given by the user at the time of installing the </a:t>
            </a:r>
            <a:r>
              <a:rPr lang="en-US" dirty="0" err="1">
                <a:solidFill>
                  <a:schemeClr val="tx1"/>
                </a:solidFill>
                <a:ea typeface="+mn-lt"/>
                <a:cs typeface="+mn-lt"/>
              </a:rPr>
              <a:t>mysql</a:t>
            </a:r>
            <a:r>
              <a:rPr lang="en-US" dirty="0">
                <a:solidFill>
                  <a:schemeClr val="tx1"/>
                </a:solidFill>
                <a:ea typeface="+mn-lt"/>
                <a:cs typeface="+mn-lt"/>
              </a:rPr>
              <a:t> database. In this example, we are going to use root as the password.</a:t>
            </a:r>
            <a:endParaRPr lang="en-US" dirty="0">
              <a:solidFill>
                <a:schemeClr val="tx1"/>
              </a:solidFill>
              <a:cs typeface="Calibri"/>
            </a:endParaRPr>
          </a:p>
        </p:txBody>
      </p:sp>
    </p:spTree>
    <p:extLst>
      <p:ext uri="{BB962C8B-B14F-4D97-AF65-F5344CB8AC3E}">
        <p14:creationId xmlns:p14="http://schemas.microsoft.com/office/powerpoint/2010/main" val="3350313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ircle with blue lines&#10;&#10;Description automatically generated">
            <a:extLst>
              <a:ext uri="{FF2B5EF4-FFF2-40B4-BE49-F238E27FC236}">
                <a16:creationId xmlns:a16="http://schemas.microsoft.com/office/drawing/2014/main" id="{2A28218D-E466-3E91-6C69-803AB3204E19}"/>
              </a:ext>
            </a:extLst>
          </p:cNvPr>
          <p:cNvPicPr>
            <a:picLocks noChangeAspect="1"/>
          </p:cNvPicPr>
          <p:nvPr/>
        </p:nvPicPr>
        <p:blipFill rotWithShape="1">
          <a:blip r:embed="rId3">
            <a:alphaModFix amt="53000"/>
          </a:blip>
          <a:srcRect t="5086" b="22219"/>
          <a:stretch/>
        </p:blipFill>
        <p:spPr>
          <a:xfrm>
            <a:off x="-1058" y="491066"/>
            <a:ext cx="9144000" cy="4431453"/>
          </a:xfrm>
          <a:prstGeom prst="rect">
            <a:avLst/>
          </a:prstGeom>
        </p:spPr>
      </p:pic>
      <p:sp>
        <p:nvSpPr>
          <p:cNvPr id="3" name="Title 1">
            <a:extLst>
              <a:ext uri="{FF2B5EF4-FFF2-40B4-BE49-F238E27FC236}">
                <a16:creationId xmlns:a16="http://schemas.microsoft.com/office/drawing/2014/main" id="{E236C844-9C3E-A2B7-E917-3517CC486220}"/>
              </a:ext>
            </a:extLst>
          </p:cNvPr>
          <p:cNvSpPr txBox="1">
            <a:spLocks/>
          </p:cNvSpPr>
          <p:nvPr/>
        </p:nvSpPr>
        <p:spPr>
          <a:xfrm>
            <a:off x="2492507" y="2318584"/>
            <a:ext cx="4174225" cy="506331"/>
          </a:xfrm>
          <a:prstGeom prst="rect">
            <a:avLst/>
          </a:prstGeom>
          <a:solidFill>
            <a:schemeClr val="bg1"/>
          </a:solid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sz="1600" b="1" dirty="0">
                <a:solidFill>
                  <a:schemeClr val="tx1"/>
                </a:solidFill>
                <a:hlinkClick r:id="rId4">
                  <a:extLst>
                    <a:ext uri="{A12FA001-AC4F-418D-AE19-62706E023703}">
                      <ahyp:hlinkClr xmlns:ahyp="http://schemas.microsoft.com/office/drawing/2018/hyperlinkcolor" val="tx"/>
                    </a:ext>
                  </a:extLst>
                </a:hlinkClick>
              </a:rPr>
              <a:t>Lab 32: Database Connectivity in Java</a:t>
            </a:r>
            <a:endParaRPr lang="en-US" sz="1600" b="1">
              <a:solidFill>
                <a:schemeClr val="tx1"/>
              </a:solidFill>
            </a:endParaRPr>
          </a:p>
        </p:txBody>
      </p:sp>
    </p:spTree>
    <p:extLst>
      <p:ext uri="{BB962C8B-B14F-4D97-AF65-F5344CB8AC3E}">
        <p14:creationId xmlns:p14="http://schemas.microsoft.com/office/powerpoint/2010/main" val="1119164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1"/>
          </p:nvPr>
        </p:nvSpPr>
        <p:spPr>
          <a:xfrm>
            <a:off x="153225" y="1092183"/>
            <a:ext cx="8236424" cy="1479568"/>
          </a:xfrm>
        </p:spPr>
        <p:txBody>
          <a:bodyPr vert="horz" lIns="68580" tIns="34290" rIns="68580" bIns="34290" rtlCol="0" anchor="t">
            <a:normAutofit/>
          </a:bodyPr>
          <a:lstStyle/>
          <a:p>
            <a:r>
              <a:rPr lang="en-US" dirty="0">
                <a:solidFill>
                  <a:schemeClr val="tx1"/>
                </a:solidFill>
                <a:ea typeface="+mn-lt"/>
                <a:cs typeface="+mn-lt"/>
              </a:rPr>
              <a:t>Let's first create a table in the </a:t>
            </a:r>
            <a:r>
              <a:rPr lang="en-US" dirty="0" err="1">
                <a:solidFill>
                  <a:schemeClr val="tx1"/>
                </a:solidFill>
                <a:ea typeface="+mn-lt"/>
                <a:cs typeface="+mn-lt"/>
              </a:rPr>
              <a:t>mysql</a:t>
            </a:r>
            <a:r>
              <a:rPr lang="en-US" dirty="0">
                <a:solidFill>
                  <a:schemeClr val="tx1"/>
                </a:solidFill>
                <a:ea typeface="+mn-lt"/>
                <a:cs typeface="+mn-lt"/>
              </a:rPr>
              <a:t> database, but before creating table, we need to create database first.</a:t>
            </a:r>
            <a:endParaRPr lang="en-US" dirty="0">
              <a:solidFill>
                <a:schemeClr val="tx1"/>
              </a:solidFill>
              <a:cs typeface="Calibri"/>
            </a:endParaRPr>
          </a:p>
          <a:p>
            <a:endParaRPr lang="en-US" dirty="0">
              <a:solidFill>
                <a:schemeClr val="tx1"/>
              </a:solidFill>
              <a:ea typeface="+mn-lt"/>
              <a:cs typeface="+mn-lt"/>
            </a:endParaRPr>
          </a:p>
          <a:p>
            <a:r>
              <a:rPr lang="en-US" dirty="0">
                <a:solidFill>
                  <a:schemeClr val="tx1"/>
                </a:solidFill>
                <a:ea typeface="+mn-lt"/>
                <a:cs typeface="+mn-lt"/>
              </a:rPr>
              <a:t>create database </a:t>
            </a:r>
            <a:r>
              <a:rPr lang="en-US" dirty="0" err="1">
                <a:solidFill>
                  <a:schemeClr val="tx1"/>
                </a:solidFill>
                <a:ea typeface="+mn-lt"/>
                <a:cs typeface="+mn-lt"/>
              </a:rPr>
              <a:t>aziz</a:t>
            </a:r>
            <a:r>
              <a:rPr lang="en-US" dirty="0">
                <a:solidFill>
                  <a:schemeClr val="tx1"/>
                </a:solidFill>
                <a:ea typeface="+mn-lt"/>
                <a:cs typeface="+mn-lt"/>
              </a:rPr>
              <a:t>;  </a:t>
            </a:r>
            <a:endParaRPr lang="en-US" dirty="0">
              <a:solidFill>
                <a:schemeClr val="tx1"/>
              </a:solidFill>
              <a:cs typeface="Calibri"/>
            </a:endParaRPr>
          </a:p>
          <a:p>
            <a:r>
              <a:rPr lang="en-US" dirty="0">
                <a:solidFill>
                  <a:schemeClr val="tx1"/>
                </a:solidFill>
                <a:ea typeface="+mn-lt"/>
                <a:cs typeface="+mn-lt"/>
              </a:rPr>
              <a:t>use </a:t>
            </a:r>
            <a:r>
              <a:rPr lang="en-US" dirty="0" err="1">
                <a:solidFill>
                  <a:schemeClr val="tx1"/>
                </a:solidFill>
                <a:ea typeface="+mn-lt"/>
                <a:cs typeface="+mn-lt"/>
              </a:rPr>
              <a:t>aziz</a:t>
            </a:r>
            <a:r>
              <a:rPr lang="en-US" dirty="0">
                <a:solidFill>
                  <a:schemeClr val="tx1"/>
                </a:solidFill>
                <a:ea typeface="+mn-lt"/>
                <a:cs typeface="+mn-lt"/>
              </a:rPr>
              <a:t>;  </a:t>
            </a:r>
            <a:endParaRPr lang="en-US" dirty="0">
              <a:solidFill>
                <a:schemeClr val="tx1"/>
              </a:solidFill>
              <a:cs typeface="Calibri"/>
            </a:endParaRPr>
          </a:p>
          <a:p>
            <a:r>
              <a:rPr lang="en-US" dirty="0">
                <a:solidFill>
                  <a:schemeClr val="tx1"/>
                </a:solidFill>
                <a:ea typeface="+mn-lt"/>
                <a:cs typeface="+mn-lt"/>
              </a:rPr>
              <a:t>create table emp(id </a:t>
            </a:r>
            <a:r>
              <a:rPr lang="en-US" b="1" dirty="0">
                <a:solidFill>
                  <a:schemeClr val="tx1"/>
                </a:solidFill>
                <a:ea typeface="+mn-lt"/>
                <a:cs typeface="+mn-lt"/>
              </a:rPr>
              <a:t>int</a:t>
            </a:r>
            <a:r>
              <a:rPr lang="en-US" dirty="0">
                <a:solidFill>
                  <a:schemeClr val="tx1"/>
                </a:solidFill>
                <a:ea typeface="+mn-lt"/>
                <a:cs typeface="+mn-lt"/>
              </a:rPr>
              <a:t>(10),name varchar(40),age </a:t>
            </a:r>
            <a:r>
              <a:rPr lang="en-US" b="1" dirty="0">
                <a:solidFill>
                  <a:schemeClr val="tx1"/>
                </a:solidFill>
                <a:ea typeface="+mn-lt"/>
                <a:cs typeface="+mn-lt"/>
              </a:rPr>
              <a:t>int</a:t>
            </a:r>
            <a:r>
              <a:rPr lang="en-US" dirty="0">
                <a:solidFill>
                  <a:schemeClr val="tx1"/>
                </a:solidFill>
                <a:ea typeface="+mn-lt"/>
                <a:cs typeface="+mn-lt"/>
              </a:rPr>
              <a:t>(3));  </a:t>
            </a:r>
            <a:endParaRPr lang="en-US" dirty="0">
              <a:solidFill>
                <a:schemeClr val="tx1"/>
              </a:solidFill>
              <a:cs typeface="Calibri"/>
            </a:endParaRPr>
          </a:p>
        </p:txBody>
      </p:sp>
      <p:sp>
        <p:nvSpPr>
          <p:cNvPr id="5" name="Title 1">
            <a:extLst>
              <a:ext uri="{FF2B5EF4-FFF2-40B4-BE49-F238E27FC236}">
                <a16:creationId xmlns:a16="http://schemas.microsoft.com/office/drawing/2014/main" id="{5CC43647-D977-4F8E-1158-438B27D126F2}"/>
              </a:ext>
            </a:extLst>
          </p:cNvPr>
          <p:cNvSpPr>
            <a:spLocks noGrp="1"/>
          </p:cNvSpPr>
          <p:nvPr>
            <p:ph type="title"/>
          </p:nvPr>
        </p:nvSpPr>
        <p:spPr>
          <a:xfrm>
            <a:off x="137985" y="622318"/>
            <a:ext cx="5173155" cy="469864"/>
          </a:xfrm>
        </p:spPr>
        <p:txBody>
          <a:bodyPr/>
          <a:lstStyle/>
          <a:p>
            <a:r>
              <a:rPr lang="en-US" sz="1600" b="1" dirty="0">
                <a:solidFill>
                  <a:srgbClr val="002060"/>
                </a:solidFill>
              </a:rPr>
              <a:t>Java Database Connectivity with MySQL</a:t>
            </a:r>
          </a:p>
        </p:txBody>
      </p:sp>
    </p:spTree>
    <p:extLst>
      <p:ext uri="{BB962C8B-B14F-4D97-AF65-F5344CB8AC3E}">
        <p14:creationId xmlns:p14="http://schemas.microsoft.com/office/powerpoint/2010/main" val="2008741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8DC163-B306-BD4F-68F7-7E30091BD659}"/>
              </a:ext>
            </a:extLst>
          </p:cNvPr>
          <p:cNvSpPr txBox="1"/>
          <p:nvPr/>
        </p:nvSpPr>
        <p:spPr>
          <a:xfrm>
            <a:off x="151491" y="630934"/>
            <a:ext cx="656934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00" b="1" dirty="0">
                <a:solidFill>
                  <a:srgbClr val="002060"/>
                </a:solidFill>
                <a:ea typeface="tahoma"/>
                <a:cs typeface="tahoma"/>
              </a:rPr>
              <a:t>Example to Connect Java Application with </a:t>
            </a:r>
            <a:r>
              <a:rPr lang="en-US" sz="1600" b="1" dirty="0" err="1">
                <a:solidFill>
                  <a:srgbClr val="002060"/>
                </a:solidFill>
                <a:ea typeface="tahoma"/>
                <a:cs typeface="tahoma"/>
              </a:rPr>
              <a:t>Mysql</a:t>
            </a:r>
            <a:r>
              <a:rPr lang="en-US" sz="1600" b="1" dirty="0">
                <a:solidFill>
                  <a:srgbClr val="002060"/>
                </a:solidFill>
                <a:ea typeface="tahoma"/>
                <a:cs typeface="tahoma"/>
              </a:rPr>
              <a:t> Database</a:t>
            </a:r>
          </a:p>
        </p:txBody>
      </p:sp>
      <p:sp>
        <p:nvSpPr>
          <p:cNvPr id="6" name="TextBox 5">
            <a:extLst>
              <a:ext uri="{FF2B5EF4-FFF2-40B4-BE49-F238E27FC236}">
                <a16:creationId xmlns:a16="http://schemas.microsoft.com/office/drawing/2014/main" id="{D8F91EF5-2EAC-EC19-D412-E568D01A4148}"/>
              </a:ext>
            </a:extLst>
          </p:cNvPr>
          <p:cNvSpPr txBox="1"/>
          <p:nvPr/>
        </p:nvSpPr>
        <p:spPr>
          <a:xfrm>
            <a:off x="233718" y="1555845"/>
            <a:ext cx="8267130" cy="283923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200" b="1" dirty="0">
                <a:solidFill>
                  <a:srgbClr val="006699"/>
                </a:solidFill>
                <a:latin typeface="HGGothicE"/>
                <a:ea typeface="HGGothicE"/>
              </a:rPr>
              <a:t>import</a:t>
            </a:r>
            <a:r>
              <a:rPr lang="en-US" sz="1200" dirty="0">
                <a:latin typeface="HGGothicE"/>
                <a:ea typeface="HGGothicE"/>
              </a:rPr>
              <a:t> </a:t>
            </a:r>
            <a:r>
              <a:rPr lang="en-US" sz="1200" dirty="0" err="1">
                <a:latin typeface="HGGothicE"/>
                <a:ea typeface="HGGothicE"/>
              </a:rPr>
              <a:t>java.sql</a:t>
            </a:r>
            <a:r>
              <a:rPr lang="en-US" sz="1200" dirty="0">
                <a:latin typeface="HGGothicE"/>
                <a:ea typeface="HGGothicE"/>
              </a:rPr>
              <a:t>.*;  </a:t>
            </a:r>
          </a:p>
          <a:p>
            <a:pPr algn="just"/>
            <a:r>
              <a:rPr lang="en-US" sz="1200" b="1" dirty="0">
                <a:solidFill>
                  <a:srgbClr val="006699"/>
                </a:solidFill>
                <a:latin typeface="HGGothicE"/>
                <a:ea typeface="HGGothicE"/>
              </a:rPr>
              <a:t>class</a:t>
            </a:r>
            <a:r>
              <a:rPr lang="en-US" sz="1200" dirty="0">
                <a:latin typeface="HGGothicE"/>
                <a:ea typeface="HGGothicE"/>
              </a:rPr>
              <a:t> </a:t>
            </a:r>
            <a:r>
              <a:rPr lang="en-US" sz="1200" dirty="0" err="1">
                <a:latin typeface="HGGothicE"/>
                <a:ea typeface="HGGothicE"/>
              </a:rPr>
              <a:t>MysqlCon</a:t>
            </a:r>
            <a:r>
              <a:rPr lang="en-US" sz="1200" dirty="0">
                <a:latin typeface="HGGothicE"/>
                <a:ea typeface="HGGothicE"/>
              </a:rPr>
              <a:t>{  </a:t>
            </a:r>
          </a:p>
          <a:p>
            <a:pPr algn="just"/>
            <a:r>
              <a:rPr lang="en-US" sz="1200" b="1" dirty="0">
                <a:solidFill>
                  <a:srgbClr val="006699"/>
                </a:solidFill>
                <a:latin typeface="HGGothicE"/>
                <a:ea typeface="HGGothicE"/>
              </a:rPr>
              <a:t>public</a:t>
            </a:r>
            <a:r>
              <a:rPr lang="en-US" sz="1200" dirty="0">
                <a:latin typeface="HGGothicE"/>
                <a:ea typeface="HGGothicE"/>
              </a:rPr>
              <a:t> </a:t>
            </a:r>
            <a:r>
              <a:rPr lang="en-US" sz="1200" b="1" dirty="0">
                <a:solidFill>
                  <a:srgbClr val="006699"/>
                </a:solidFill>
                <a:latin typeface="HGGothicE"/>
                <a:ea typeface="HGGothicE"/>
              </a:rPr>
              <a:t>static</a:t>
            </a:r>
            <a:r>
              <a:rPr lang="en-US" sz="1200" dirty="0">
                <a:latin typeface="HGGothicE"/>
                <a:ea typeface="HGGothicE"/>
              </a:rPr>
              <a:t> </a:t>
            </a:r>
            <a:r>
              <a:rPr lang="en-US" sz="1200" b="1" dirty="0">
                <a:solidFill>
                  <a:srgbClr val="006699"/>
                </a:solidFill>
                <a:latin typeface="HGGothicE"/>
                <a:ea typeface="HGGothicE"/>
              </a:rPr>
              <a:t>void</a:t>
            </a:r>
            <a:r>
              <a:rPr lang="en-US" sz="1200" dirty="0">
                <a:latin typeface="HGGothicE"/>
                <a:ea typeface="HGGothicE"/>
              </a:rPr>
              <a:t> main(String </a:t>
            </a:r>
            <a:r>
              <a:rPr lang="en-US" sz="1200" dirty="0" err="1">
                <a:latin typeface="HGGothicE"/>
                <a:ea typeface="HGGothicE"/>
              </a:rPr>
              <a:t>args</a:t>
            </a:r>
            <a:r>
              <a:rPr lang="en-US" sz="1200" dirty="0">
                <a:latin typeface="HGGothicE"/>
                <a:ea typeface="HGGothicE"/>
              </a:rPr>
              <a:t>[]){  </a:t>
            </a:r>
          </a:p>
          <a:p>
            <a:pPr algn="just"/>
            <a:r>
              <a:rPr lang="en-US" sz="1200" b="1" dirty="0">
                <a:solidFill>
                  <a:srgbClr val="006699"/>
                </a:solidFill>
                <a:latin typeface="HGGothicE"/>
                <a:ea typeface="HGGothicE"/>
              </a:rPr>
              <a:t>try</a:t>
            </a:r>
            <a:r>
              <a:rPr lang="en-US" sz="1200" dirty="0">
                <a:latin typeface="HGGothicE"/>
                <a:ea typeface="HGGothicE"/>
              </a:rPr>
              <a:t>{  </a:t>
            </a:r>
          </a:p>
          <a:p>
            <a:pPr algn="just"/>
            <a:r>
              <a:rPr lang="en-US" sz="1200" dirty="0" err="1">
                <a:latin typeface="HGGothicE"/>
                <a:ea typeface="HGGothicE"/>
              </a:rPr>
              <a:t>Class.forName</a:t>
            </a:r>
            <a:r>
              <a:rPr lang="en-US" sz="1200" dirty="0">
                <a:latin typeface="HGGothicE"/>
                <a:ea typeface="HGGothicE"/>
              </a:rPr>
              <a:t>(</a:t>
            </a:r>
            <a:r>
              <a:rPr lang="en-US" sz="1200" dirty="0">
                <a:solidFill>
                  <a:srgbClr val="0000FF"/>
                </a:solidFill>
                <a:latin typeface="HGGothicE"/>
                <a:ea typeface="HGGothicE"/>
              </a:rPr>
              <a:t>"</a:t>
            </a:r>
            <a:r>
              <a:rPr lang="en-US" sz="1200" dirty="0" err="1">
                <a:solidFill>
                  <a:srgbClr val="0000FF"/>
                </a:solidFill>
                <a:latin typeface="HGGothicE"/>
                <a:ea typeface="HGGothicE"/>
              </a:rPr>
              <a:t>com.mysql.jdbc.Driver</a:t>
            </a:r>
            <a:r>
              <a:rPr lang="en-US" sz="1200" dirty="0">
                <a:solidFill>
                  <a:srgbClr val="0000FF"/>
                </a:solidFill>
                <a:latin typeface="HGGothicE"/>
                <a:ea typeface="HGGothicE"/>
              </a:rPr>
              <a:t>"</a:t>
            </a:r>
            <a:r>
              <a:rPr lang="en-US" sz="1200" dirty="0">
                <a:latin typeface="HGGothicE"/>
                <a:ea typeface="HGGothicE"/>
              </a:rPr>
              <a:t>);  </a:t>
            </a:r>
          </a:p>
          <a:p>
            <a:pPr algn="just"/>
            <a:r>
              <a:rPr lang="en-US" sz="1200" dirty="0">
                <a:latin typeface="HGGothicE"/>
                <a:ea typeface="HGGothicE"/>
              </a:rPr>
              <a:t>Connection con=</a:t>
            </a:r>
            <a:r>
              <a:rPr lang="en-US" sz="1200" dirty="0" err="1">
                <a:latin typeface="HGGothicE"/>
                <a:ea typeface="HGGothicE"/>
              </a:rPr>
              <a:t>DriverManager.getConnection</a:t>
            </a:r>
            <a:r>
              <a:rPr lang="en-US" sz="1200" dirty="0">
                <a:latin typeface="HGGothicE"/>
                <a:ea typeface="HGGothicE"/>
              </a:rPr>
              <a:t>(  </a:t>
            </a:r>
            <a:r>
              <a:rPr lang="en-US" sz="1200" dirty="0">
                <a:solidFill>
                  <a:srgbClr val="0000FF"/>
                </a:solidFill>
                <a:latin typeface="HGGothicE"/>
                <a:ea typeface="HGGothicE"/>
              </a:rPr>
              <a:t>"</a:t>
            </a:r>
            <a:r>
              <a:rPr lang="en-US" sz="1200" dirty="0" err="1">
                <a:solidFill>
                  <a:srgbClr val="0000FF"/>
                </a:solidFill>
                <a:latin typeface="HGGothicE"/>
                <a:ea typeface="HGGothicE"/>
              </a:rPr>
              <a:t>jdbc:mysql</a:t>
            </a:r>
            <a:r>
              <a:rPr lang="en-US" sz="1200" dirty="0">
                <a:solidFill>
                  <a:srgbClr val="0000FF"/>
                </a:solidFill>
                <a:latin typeface="HGGothicE"/>
                <a:ea typeface="HGGothicE"/>
              </a:rPr>
              <a:t>://localhost:3306/</a:t>
            </a:r>
            <a:r>
              <a:rPr lang="en-US" sz="1200" dirty="0" err="1">
                <a:solidFill>
                  <a:srgbClr val="0000FF"/>
                </a:solidFill>
                <a:latin typeface="HGGothicE"/>
                <a:ea typeface="HGGothicE"/>
              </a:rPr>
              <a:t>aziz</a:t>
            </a:r>
            <a:r>
              <a:rPr lang="en-US" sz="1200" dirty="0">
                <a:solidFill>
                  <a:srgbClr val="0000FF"/>
                </a:solidFill>
                <a:latin typeface="HGGothicE"/>
                <a:ea typeface="HGGothicE"/>
              </a:rPr>
              <a:t>"</a:t>
            </a:r>
            <a:r>
              <a:rPr lang="en-US" sz="1200" dirty="0">
                <a:latin typeface="HGGothicE"/>
                <a:ea typeface="HGGothicE"/>
              </a:rPr>
              <a:t>,</a:t>
            </a:r>
            <a:r>
              <a:rPr lang="en-US" sz="1200" dirty="0">
                <a:solidFill>
                  <a:srgbClr val="0000FF"/>
                </a:solidFill>
                <a:latin typeface="HGGothicE"/>
                <a:ea typeface="HGGothicE"/>
              </a:rPr>
              <a:t>"</a:t>
            </a:r>
            <a:r>
              <a:rPr lang="en-US" sz="1200" dirty="0" err="1">
                <a:solidFill>
                  <a:srgbClr val="0000FF"/>
                </a:solidFill>
                <a:latin typeface="HGGothicE"/>
                <a:ea typeface="HGGothicE"/>
              </a:rPr>
              <a:t>root"</a:t>
            </a:r>
            <a:r>
              <a:rPr lang="en-US" sz="1200" dirty="0" err="1">
                <a:latin typeface="HGGothicE"/>
                <a:ea typeface="HGGothicE"/>
              </a:rPr>
              <a:t>,</a:t>
            </a:r>
            <a:r>
              <a:rPr lang="en-US" sz="1200" dirty="0" err="1">
                <a:solidFill>
                  <a:srgbClr val="0000FF"/>
                </a:solidFill>
                <a:latin typeface="HGGothicE"/>
                <a:ea typeface="HGGothicE"/>
              </a:rPr>
              <a:t>"root</a:t>
            </a:r>
            <a:r>
              <a:rPr lang="en-US" sz="1200" dirty="0">
                <a:solidFill>
                  <a:srgbClr val="0000FF"/>
                </a:solidFill>
                <a:latin typeface="HGGothicE"/>
                <a:ea typeface="HGGothicE"/>
              </a:rPr>
              <a:t>"</a:t>
            </a:r>
            <a:r>
              <a:rPr lang="en-US" sz="1200" dirty="0">
                <a:latin typeface="HGGothicE"/>
                <a:ea typeface="HGGothicE"/>
              </a:rPr>
              <a:t>);  </a:t>
            </a:r>
          </a:p>
          <a:p>
            <a:pPr algn="just"/>
            <a:r>
              <a:rPr lang="en-US" sz="1200" dirty="0">
                <a:solidFill>
                  <a:srgbClr val="008200"/>
                </a:solidFill>
                <a:latin typeface="HGGothicE"/>
                <a:ea typeface="HGGothicE"/>
              </a:rPr>
              <a:t>//here </a:t>
            </a:r>
            <a:r>
              <a:rPr lang="en-US" sz="1200" dirty="0" err="1">
                <a:solidFill>
                  <a:srgbClr val="008200"/>
                </a:solidFill>
                <a:latin typeface="HGGothicE"/>
                <a:ea typeface="HGGothicE"/>
              </a:rPr>
              <a:t>aziz</a:t>
            </a:r>
            <a:r>
              <a:rPr lang="en-US" sz="1200" dirty="0">
                <a:solidFill>
                  <a:srgbClr val="008200"/>
                </a:solidFill>
                <a:latin typeface="HGGothicE"/>
                <a:ea typeface="HGGothicE"/>
              </a:rPr>
              <a:t> is database name, root is username and password</a:t>
            </a:r>
            <a:r>
              <a:rPr lang="en-US" sz="1200" dirty="0">
                <a:latin typeface="HGGothicE"/>
                <a:ea typeface="HGGothicE"/>
              </a:rPr>
              <a:t>  </a:t>
            </a:r>
          </a:p>
          <a:p>
            <a:pPr algn="just"/>
            <a:r>
              <a:rPr lang="en-US" sz="1200" dirty="0">
                <a:latin typeface="HGGothicE"/>
                <a:ea typeface="HGGothicE"/>
              </a:rPr>
              <a:t>Statement </a:t>
            </a:r>
            <a:r>
              <a:rPr lang="en-US" sz="1200" dirty="0" err="1">
                <a:latin typeface="HGGothicE"/>
                <a:ea typeface="HGGothicE"/>
              </a:rPr>
              <a:t>stmt</a:t>
            </a:r>
            <a:r>
              <a:rPr lang="en-US" sz="1200" dirty="0">
                <a:latin typeface="HGGothicE"/>
                <a:ea typeface="HGGothicE"/>
              </a:rPr>
              <a:t>=</a:t>
            </a:r>
            <a:r>
              <a:rPr lang="en-US" sz="1200" dirty="0" err="1">
                <a:latin typeface="HGGothicE"/>
                <a:ea typeface="HGGothicE"/>
              </a:rPr>
              <a:t>con.createStatement</a:t>
            </a:r>
            <a:r>
              <a:rPr lang="en-US" sz="1200" dirty="0">
                <a:latin typeface="HGGothicE"/>
                <a:ea typeface="HGGothicE"/>
              </a:rPr>
              <a:t>();  </a:t>
            </a:r>
          </a:p>
          <a:p>
            <a:pPr algn="just"/>
            <a:r>
              <a:rPr lang="en-US" sz="1200" dirty="0" err="1">
                <a:latin typeface="HGGothicE"/>
                <a:ea typeface="HGGothicE"/>
              </a:rPr>
              <a:t>ResultSet</a:t>
            </a:r>
            <a:r>
              <a:rPr lang="en-US" sz="1200" dirty="0">
                <a:latin typeface="HGGothicE"/>
                <a:ea typeface="HGGothicE"/>
              </a:rPr>
              <a:t> </a:t>
            </a:r>
            <a:r>
              <a:rPr lang="en-US" sz="1200" dirty="0" err="1">
                <a:latin typeface="HGGothicE"/>
                <a:ea typeface="HGGothicE"/>
              </a:rPr>
              <a:t>rs</a:t>
            </a:r>
            <a:r>
              <a:rPr lang="en-US" sz="1200" dirty="0">
                <a:latin typeface="HGGothicE"/>
                <a:ea typeface="HGGothicE"/>
              </a:rPr>
              <a:t>=</a:t>
            </a:r>
            <a:r>
              <a:rPr lang="en-US" sz="1200" dirty="0" err="1">
                <a:latin typeface="HGGothicE"/>
                <a:ea typeface="HGGothicE"/>
              </a:rPr>
              <a:t>stmt.executeQuery</a:t>
            </a:r>
            <a:r>
              <a:rPr lang="en-US" sz="1200" dirty="0">
                <a:latin typeface="HGGothicE"/>
                <a:ea typeface="HGGothicE"/>
              </a:rPr>
              <a:t>(</a:t>
            </a:r>
            <a:r>
              <a:rPr lang="en-US" sz="1200" dirty="0">
                <a:solidFill>
                  <a:srgbClr val="0000FF"/>
                </a:solidFill>
                <a:latin typeface="HGGothicE"/>
                <a:ea typeface="HGGothicE"/>
              </a:rPr>
              <a:t>"select * from emp"</a:t>
            </a:r>
            <a:r>
              <a:rPr lang="en-US" sz="1200" dirty="0">
                <a:latin typeface="HGGothicE"/>
                <a:ea typeface="HGGothicE"/>
              </a:rPr>
              <a:t>);  </a:t>
            </a:r>
          </a:p>
          <a:p>
            <a:pPr algn="just"/>
            <a:r>
              <a:rPr lang="en-US" sz="1200" b="1" dirty="0">
                <a:solidFill>
                  <a:srgbClr val="006699"/>
                </a:solidFill>
                <a:latin typeface="HGGothicE"/>
                <a:ea typeface="HGGothicE"/>
              </a:rPr>
              <a:t>while</a:t>
            </a:r>
            <a:r>
              <a:rPr lang="en-US" sz="1200" dirty="0">
                <a:latin typeface="HGGothicE"/>
                <a:ea typeface="HGGothicE"/>
              </a:rPr>
              <a:t>(</a:t>
            </a:r>
            <a:r>
              <a:rPr lang="en-US" sz="1200" dirty="0" err="1">
                <a:latin typeface="HGGothicE"/>
                <a:ea typeface="HGGothicE"/>
              </a:rPr>
              <a:t>rs.next</a:t>
            </a:r>
            <a:r>
              <a:rPr lang="en-US" sz="1200" dirty="0">
                <a:latin typeface="HGGothicE"/>
                <a:ea typeface="HGGothicE"/>
              </a:rPr>
              <a:t>())  </a:t>
            </a:r>
          </a:p>
          <a:p>
            <a:pPr algn="just"/>
            <a:r>
              <a:rPr lang="en-US" sz="1200" dirty="0" err="1">
                <a:latin typeface="HGGothicE"/>
                <a:ea typeface="HGGothicE"/>
              </a:rPr>
              <a:t>System.out.println</a:t>
            </a:r>
            <a:r>
              <a:rPr lang="en-US" sz="1200" dirty="0">
                <a:latin typeface="HGGothicE"/>
                <a:ea typeface="HGGothicE"/>
              </a:rPr>
              <a:t>(</a:t>
            </a:r>
            <a:r>
              <a:rPr lang="en-US" sz="1200" dirty="0" err="1">
                <a:latin typeface="HGGothicE"/>
                <a:ea typeface="HGGothicE"/>
              </a:rPr>
              <a:t>rs.getInt</a:t>
            </a:r>
            <a:r>
              <a:rPr lang="en-US" sz="1200" dirty="0">
                <a:latin typeface="HGGothicE"/>
                <a:ea typeface="HGGothicE"/>
              </a:rPr>
              <a:t>(</a:t>
            </a:r>
            <a:r>
              <a:rPr lang="en-US" sz="1200" dirty="0">
                <a:solidFill>
                  <a:srgbClr val="C00000"/>
                </a:solidFill>
                <a:latin typeface="HGGothicE"/>
                <a:ea typeface="HGGothicE"/>
              </a:rPr>
              <a:t>1</a:t>
            </a:r>
            <a:r>
              <a:rPr lang="en-US" sz="1200" dirty="0">
                <a:latin typeface="HGGothicE"/>
                <a:ea typeface="HGGothicE"/>
              </a:rPr>
              <a:t>)+</a:t>
            </a:r>
            <a:r>
              <a:rPr lang="en-US" sz="1200" dirty="0">
                <a:solidFill>
                  <a:srgbClr val="0000FF"/>
                </a:solidFill>
                <a:latin typeface="HGGothicE"/>
                <a:ea typeface="HGGothicE"/>
              </a:rPr>
              <a:t>"  "</a:t>
            </a:r>
            <a:r>
              <a:rPr lang="en-US" sz="1200" dirty="0">
                <a:latin typeface="HGGothicE"/>
                <a:ea typeface="HGGothicE"/>
              </a:rPr>
              <a:t>+</a:t>
            </a:r>
            <a:r>
              <a:rPr lang="en-US" sz="1200" dirty="0" err="1">
                <a:latin typeface="HGGothicE"/>
                <a:ea typeface="HGGothicE"/>
              </a:rPr>
              <a:t>rs.getString</a:t>
            </a:r>
            <a:r>
              <a:rPr lang="en-US" sz="1200" dirty="0">
                <a:latin typeface="HGGothicE"/>
                <a:ea typeface="HGGothicE"/>
              </a:rPr>
              <a:t>(</a:t>
            </a:r>
            <a:r>
              <a:rPr lang="en-US" sz="1200" dirty="0">
                <a:solidFill>
                  <a:srgbClr val="C00000"/>
                </a:solidFill>
                <a:latin typeface="HGGothicE"/>
                <a:ea typeface="HGGothicE"/>
              </a:rPr>
              <a:t>2</a:t>
            </a:r>
            <a:r>
              <a:rPr lang="en-US" sz="1200" dirty="0">
                <a:latin typeface="HGGothicE"/>
                <a:ea typeface="HGGothicE"/>
              </a:rPr>
              <a:t>)+</a:t>
            </a:r>
            <a:r>
              <a:rPr lang="en-US" sz="1200" dirty="0">
                <a:solidFill>
                  <a:srgbClr val="0000FF"/>
                </a:solidFill>
                <a:latin typeface="HGGothicE"/>
                <a:ea typeface="HGGothicE"/>
              </a:rPr>
              <a:t>"  "</a:t>
            </a:r>
            <a:r>
              <a:rPr lang="en-US" sz="1200" dirty="0">
                <a:latin typeface="HGGothicE"/>
                <a:ea typeface="HGGothicE"/>
              </a:rPr>
              <a:t>+</a:t>
            </a:r>
            <a:r>
              <a:rPr lang="en-US" sz="1200" dirty="0" err="1">
                <a:latin typeface="HGGothicE"/>
                <a:ea typeface="HGGothicE"/>
              </a:rPr>
              <a:t>rs.getString</a:t>
            </a:r>
            <a:r>
              <a:rPr lang="en-US" sz="1200" dirty="0">
                <a:latin typeface="HGGothicE"/>
                <a:ea typeface="HGGothicE"/>
              </a:rPr>
              <a:t>(</a:t>
            </a:r>
            <a:r>
              <a:rPr lang="en-US" sz="1200" dirty="0">
                <a:solidFill>
                  <a:srgbClr val="C00000"/>
                </a:solidFill>
                <a:latin typeface="HGGothicE"/>
                <a:ea typeface="HGGothicE"/>
              </a:rPr>
              <a:t>3</a:t>
            </a:r>
            <a:r>
              <a:rPr lang="en-US" sz="1200" dirty="0">
                <a:latin typeface="HGGothicE"/>
                <a:ea typeface="HGGothicE"/>
              </a:rPr>
              <a:t>));  </a:t>
            </a:r>
          </a:p>
          <a:p>
            <a:pPr algn="just"/>
            <a:r>
              <a:rPr lang="en-US" sz="1200" dirty="0" err="1">
                <a:latin typeface="HGGothicE"/>
                <a:ea typeface="HGGothicE"/>
              </a:rPr>
              <a:t>con.close</a:t>
            </a:r>
            <a:r>
              <a:rPr lang="en-US" sz="1200" dirty="0">
                <a:latin typeface="HGGothicE"/>
                <a:ea typeface="HGGothicE"/>
              </a:rPr>
              <a:t>();  </a:t>
            </a:r>
          </a:p>
          <a:p>
            <a:pPr algn="just"/>
            <a:r>
              <a:rPr lang="en-US" sz="1200" dirty="0">
                <a:latin typeface="HGGothicE"/>
                <a:ea typeface="HGGothicE"/>
              </a:rPr>
              <a:t>}</a:t>
            </a:r>
            <a:r>
              <a:rPr lang="en-US" sz="1200" b="1" dirty="0">
                <a:solidFill>
                  <a:srgbClr val="006699"/>
                </a:solidFill>
                <a:latin typeface="HGGothicE"/>
                <a:ea typeface="HGGothicE"/>
              </a:rPr>
              <a:t>catch</a:t>
            </a:r>
            <a:r>
              <a:rPr lang="en-US" sz="1200" dirty="0">
                <a:latin typeface="HGGothicE"/>
                <a:ea typeface="HGGothicE"/>
              </a:rPr>
              <a:t>(Exception e){ </a:t>
            </a:r>
            <a:r>
              <a:rPr lang="en-US" sz="1200" dirty="0" err="1">
                <a:latin typeface="HGGothicE"/>
                <a:ea typeface="HGGothicE"/>
              </a:rPr>
              <a:t>System.out.println</a:t>
            </a:r>
            <a:r>
              <a:rPr lang="en-US" sz="1200" dirty="0">
                <a:latin typeface="HGGothicE"/>
                <a:ea typeface="HGGothicE"/>
              </a:rPr>
              <a:t>(e);}  </a:t>
            </a:r>
          </a:p>
          <a:p>
            <a:pPr algn="just"/>
            <a:r>
              <a:rPr lang="en-US" sz="1200" dirty="0">
                <a:latin typeface="HGGothicE"/>
                <a:ea typeface="HGGothicE"/>
              </a:rPr>
              <a:t>}  </a:t>
            </a:r>
          </a:p>
          <a:p>
            <a:pPr algn="just"/>
            <a:r>
              <a:rPr lang="en-US" sz="1200" dirty="0">
                <a:latin typeface="HGGothicE"/>
                <a:ea typeface="HGGothicE"/>
              </a:rPr>
              <a:t>}  </a:t>
            </a:r>
          </a:p>
        </p:txBody>
      </p:sp>
      <p:sp>
        <p:nvSpPr>
          <p:cNvPr id="2" name="TextBox 1">
            <a:extLst>
              <a:ext uri="{FF2B5EF4-FFF2-40B4-BE49-F238E27FC236}">
                <a16:creationId xmlns:a16="http://schemas.microsoft.com/office/drawing/2014/main" id="{8A055C06-6CFC-DB97-90F6-2FB83F681EEA}"/>
              </a:ext>
            </a:extLst>
          </p:cNvPr>
          <p:cNvSpPr txBox="1"/>
          <p:nvPr/>
        </p:nvSpPr>
        <p:spPr>
          <a:xfrm>
            <a:off x="128631" y="1081319"/>
            <a:ext cx="7316110" cy="307777"/>
          </a:xfrm>
          <a:prstGeom prst="rect">
            <a:avLst/>
          </a:prstGeom>
          <a:noFill/>
        </p:spPr>
        <p:txBody>
          <a:bodyPr wrap="square" rtlCol="0">
            <a:spAutoFit/>
          </a:bodyPr>
          <a:lstStyle/>
          <a:p>
            <a:r>
              <a:rPr lang="en-US" sz="1400" dirty="0">
                <a:solidFill>
                  <a:schemeClr val="tx1"/>
                </a:solidFill>
                <a:latin typeface="Arial" panose="020B0604020202020204" pitchFamily="34" charset="0"/>
                <a:cs typeface="Arial" panose="020B0604020202020204" pitchFamily="34" charset="0"/>
              </a:rPr>
              <a:t>In this example, </a:t>
            </a:r>
            <a:r>
              <a:rPr lang="en-US" sz="1400" dirty="0" err="1">
                <a:solidFill>
                  <a:schemeClr val="tx1"/>
                </a:solidFill>
                <a:latin typeface="Arial" panose="020B0604020202020204" pitchFamily="34" charset="0"/>
                <a:cs typeface="Arial" panose="020B0604020202020204" pitchFamily="34" charset="0"/>
              </a:rPr>
              <a:t>aziz</a:t>
            </a:r>
            <a:r>
              <a:rPr lang="en-US" sz="1400" dirty="0">
                <a:solidFill>
                  <a:schemeClr val="tx1"/>
                </a:solidFill>
                <a:latin typeface="Arial" panose="020B0604020202020204" pitchFamily="34" charset="0"/>
                <a:cs typeface="Arial" panose="020B0604020202020204" pitchFamily="34" charset="0"/>
              </a:rPr>
              <a:t> is the database name, root is the username and password both.</a:t>
            </a:r>
          </a:p>
        </p:txBody>
      </p:sp>
    </p:spTree>
    <p:extLst>
      <p:ext uri="{BB962C8B-B14F-4D97-AF65-F5344CB8AC3E}">
        <p14:creationId xmlns:p14="http://schemas.microsoft.com/office/powerpoint/2010/main" val="318172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1"/>
          </p:nvPr>
        </p:nvSpPr>
        <p:spPr>
          <a:xfrm>
            <a:off x="160845" y="1092182"/>
            <a:ext cx="4464495" cy="1932958"/>
          </a:xfrm>
        </p:spPr>
        <p:txBody>
          <a:bodyPr vert="horz" lIns="68580" tIns="34290" rIns="68580" bIns="34290" rtlCol="0" anchor="t">
            <a:normAutofit/>
          </a:bodyPr>
          <a:lstStyle/>
          <a:p>
            <a:pPr marL="173736" indent="-173736">
              <a:buClr>
                <a:srgbClr val="213163"/>
              </a:buClr>
              <a:buFont typeface="Arial" panose="020B0604020202020204" pitchFamily="34" charset="0"/>
              <a:buChar char="•"/>
            </a:pPr>
            <a:r>
              <a:rPr lang="en-US" dirty="0">
                <a:solidFill>
                  <a:schemeClr val="tx1"/>
                </a:solidFill>
                <a:cs typeface="Calibri"/>
              </a:rPr>
              <a:t>Java is an Object-Oriented Programming Language.</a:t>
            </a:r>
          </a:p>
          <a:p>
            <a:pPr marL="173736" indent="-173736">
              <a:buClr>
                <a:srgbClr val="213163"/>
              </a:buClr>
              <a:buFont typeface="Arial" panose="020B0604020202020204" pitchFamily="34" charset="0"/>
              <a:buChar char="•"/>
            </a:pPr>
            <a:endParaRPr lang="en-US" dirty="0">
              <a:solidFill>
                <a:schemeClr val="tx1"/>
              </a:solidFill>
              <a:cs typeface="Calibri"/>
            </a:endParaRPr>
          </a:p>
          <a:p>
            <a:pPr marL="173736" indent="-173736">
              <a:buClr>
                <a:srgbClr val="213163"/>
              </a:buClr>
              <a:buFont typeface="Arial" panose="020B0604020202020204" pitchFamily="34" charset="0"/>
              <a:buChar char="•"/>
            </a:pPr>
            <a:r>
              <a:rPr lang="en-US" dirty="0">
                <a:solidFill>
                  <a:schemeClr val="tx1"/>
                </a:solidFill>
                <a:ea typeface="+mn-lt"/>
                <a:cs typeface="+mn-lt"/>
              </a:rPr>
              <a:t>Java is used for building a wide range of software applications, from web and mobile apps to desktop programs and server systems.</a:t>
            </a:r>
          </a:p>
          <a:p>
            <a:pPr marL="173736" indent="-173736">
              <a:buClr>
                <a:srgbClr val="213163"/>
              </a:buClr>
              <a:buFont typeface="Arial" panose="020B0604020202020204" pitchFamily="34" charset="0"/>
              <a:buChar char="•"/>
            </a:pPr>
            <a:endParaRPr lang="en-US" dirty="0">
              <a:solidFill>
                <a:schemeClr val="tx1"/>
              </a:solidFill>
              <a:cs typeface="Calibri"/>
            </a:endParaRPr>
          </a:p>
          <a:p>
            <a:pPr marL="173736" indent="-173736">
              <a:buClr>
                <a:srgbClr val="213163"/>
              </a:buClr>
              <a:buFont typeface="Arial" panose="020B0604020202020204" pitchFamily="34" charset="0"/>
              <a:buChar char="•"/>
            </a:pPr>
            <a:r>
              <a:rPr lang="en-IN" dirty="0">
                <a:solidFill>
                  <a:schemeClr val="tx1"/>
                </a:solidFill>
                <a:cs typeface="Calibri"/>
              </a:rPr>
              <a:t>Java can be integrated with different database management system software too.</a:t>
            </a:r>
          </a:p>
        </p:txBody>
      </p:sp>
      <p:sp>
        <p:nvSpPr>
          <p:cNvPr id="5" name="Title 1">
            <a:extLst>
              <a:ext uri="{FF2B5EF4-FFF2-40B4-BE49-F238E27FC236}">
                <a16:creationId xmlns:a16="http://schemas.microsoft.com/office/drawing/2014/main" id="{5CC43647-D977-4F8E-1158-438B27D126F2}"/>
              </a:ext>
            </a:extLst>
          </p:cNvPr>
          <p:cNvSpPr>
            <a:spLocks noGrp="1"/>
          </p:cNvSpPr>
          <p:nvPr>
            <p:ph type="title"/>
          </p:nvPr>
        </p:nvSpPr>
        <p:spPr>
          <a:xfrm>
            <a:off x="130365" y="622318"/>
            <a:ext cx="3984435" cy="469864"/>
          </a:xfrm>
        </p:spPr>
        <p:txBody>
          <a:bodyPr/>
          <a:lstStyle/>
          <a:p>
            <a:r>
              <a:rPr lang="en-US" sz="1600" b="1" dirty="0">
                <a:solidFill>
                  <a:srgbClr val="002060"/>
                </a:solidFill>
              </a:rPr>
              <a:t>Summary</a:t>
            </a:r>
            <a:endParaRPr lang="en-US" sz="1600" dirty="0"/>
          </a:p>
        </p:txBody>
      </p:sp>
      <p:pic>
        <p:nvPicPr>
          <p:cNvPr id="2" name="Picture 1">
            <a:extLst>
              <a:ext uri="{FF2B5EF4-FFF2-40B4-BE49-F238E27FC236}">
                <a16:creationId xmlns:a16="http://schemas.microsoft.com/office/drawing/2014/main" id="{E5498EBF-4870-8945-8E76-179DFCADD98B}"/>
              </a:ext>
            </a:extLst>
          </p:cNvPr>
          <p:cNvPicPr>
            <a:picLocks noChangeAspect="1"/>
          </p:cNvPicPr>
          <p:nvPr/>
        </p:nvPicPr>
        <p:blipFill>
          <a:blip r:embed="rId3"/>
          <a:stretch>
            <a:fillRect/>
          </a:stretch>
        </p:blipFill>
        <p:spPr>
          <a:xfrm>
            <a:off x="5130628" y="1196029"/>
            <a:ext cx="3494389" cy="3494389"/>
          </a:xfrm>
          <a:prstGeom prst="rect">
            <a:avLst/>
          </a:prstGeom>
        </p:spPr>
      </p:pic>
    </p:spTree>
    <p:extLst>
      <p:ext uri="{BB962C8B-B14F-4D97-AF65-F5344CB8AC3E}">
        <p14:creationId xmlns:p14="http://schemas.microsoft.com/office/powerpoint/2010/main" val="3255125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1"/>
          </p:nvPr>
        </p:nvSpPr>
        <p:spPr>
          <a:xfrm>
            <a:off x="137985" y="1092183"/>
            <a:ext cx="4357815" cy="1479568"/>
          </a:xfrm>
        </p:spPr>
        <p:txBody>
          <a:bodyPr vert="horz" lIns="68580" tIns="34290" rIns="68580" bIns="34290" rtlCol="0" anchor="t">
            <a:normAutofit/>
          </a:bodyPr>
          <a:lstStyle/>
          <a:p>
            <a:r>
              <a:rPr lang="en-US" dirty="0">
                <a:solidFill>
                  <a:schemeClr val="tx1"/>
                </a:solidFill>
                <a:ea typeface="+mn-lt"/>
                <a:cs typeface="+mn-lt"/>
              </a:rPr>
              <a:t>1. What is Java primarily known for?</a:t>
            </a:r>
          </a:p>
          <a:p>
            <a:r>
              <a:rPr lang="en-US" dirty="0">
                <a:solidFill>
                  <a:schemeClr val="tx1"/>
                </a:solidFill>
                <a:ea typeface="+mn-lt"/>
                <a:cs typeface="+mn-lt"/>
              </a:rPr>
              <a:t> </a:t>
            </a:r>
          </a:p>
          <a:p>
            <a:pPr marL="342900" indent="-342900">
              <a:buFont typeface="+mj-lt"/>
              <a:buAutoNum type="alphaLcParenR"/>
            </a:pPr>
            <a:r>
              <a:rPr lang="en-US" dirty="0">
                <a:solidFill>
                  <a:schemeClr val="tx1"/>
                </a:solidFill>
                <a:ea typeface="+mn-lt"/>
                <a:cs typeface="+mn-lt"/>
              </a:rPr>
              <a:t>Database management </a:t>
            </a:r>
          </a:p>
          <a:p>
            <a:pPr marL="342900" indent="-342900">
              <a:buFont typeface="+mj-lt"/>
              <a:buAutoNum type="alphaLcParenR"/>
            </a:pPr>
            <a:r>
              <a:rPr lang="en-US" dirty="0">
                <a:solidFill>
                  <a:schemeClr val="tx1"/>
                </a:solidFill>
                <a:ea typeface="+mn-lt"/>
                <a:cs typeface="+mn-lt"/>
              </a:rPr>
              <a:t>Graphic design </a:t>
            </a:r>
          </a:p>
          <a:p>
            <a:pPr marL="342900" indent="-342900">
              <a:buFont typeface="+mj-lt"/>
              <a:buAutoNum type="alphaLcParenR"/>
            </a:pPr>
            <a:r>
              <a:rPr lang="en-US" dirty="0">
                <a:solidFill>
                  <a:schemeClr val="tx1"/>
                </a:solidFill>
                <a:ea typeface="+mn-lt"/>
                <a:cs typeface="+mn-lt"/>
              </a:rPr>
              <a:t>Cross-platform programming </a:t>
            </a:r>
          </a:p>
          <a:p>
            <a:pPr marL="342900" indent="-342900">
              <a:buFont typeface="+mj-lt"/>
              <a:buAutoNum type="alphaLcParenR"/>
            </a:pPr>
            <a:r>
              <a:rPr lang="en-US" dirty="0">
                <a:solidFill>
                  <a:schemeClr val="tx1"/>
                </a:solidFill>
                <a:ea typeface="+mn-lt"/>
                <a:cs typeface="+mn-lt"/>
              </a:rPr>
              <a:t>Video editing</a:t>
            </a:r>
            <a:endParaRPr lang="en-US" dirty="0">
              <a:solidFill>
                <a:schemeClr val="tx1"/>
              </a:solidFill>
              <a:cs typeface="Calibri"/>
            </a:endParaRPr>
          </a:p>
        </p:txBody>
      </p:sp>
      <p:sp>
        <p:nvSpPr>
          <p:cNvPr id="5" name="Title 1">
            <a:extLst>
              <a:ext uri="{FF2B5EF4-FFF2-40B4-BE49-F238E27FC236}">
                <a16:creationId xmlns:a16="http://schemas.microsoft.com/office/drawing/2014/main" id="{5CC43647-D977-4F8E-1158-438B27D126F2}"/>
              </a:ext>
            </a:extLst>
          </p:cNvPr>
          <p:cNvSpPr>
            <a:spLocks noGrp="1"/>
          </p:cNvSpPr>
          <p:nvPr>
            <p:ph type="title"/>
          </p:nvPr>
        </p:nvSpPr>
        <p:spPr>
          <a:xfrm>
            <a:off x="137985" y="622318"/>
            <a:ext cx="3572955" cy="469864"/>
          </a:xfrm>
        </p:spPr>
        <p:txBody>
          <a:bodyPr/>
          <a:lstStyle/>
          <a:p>
            <a:r>
              <a:rPr lang="en-US" sz="1600" b="1" dirty="0">
                <a:solidFill>
                  <a:srgbClr val="002060"/>
                </a:solidFill>
              </a:rPr>
              <a:t>Quiz</a:t>
            </a:r>
            <a:endParaRPr lang="en-US" sz="1600" dirty="0"/>
          </a:p>
        </p:txBody>
      </p:sp>
      <p:pic>
        <p:nvPicPr>
          <p:cNvPr id="2" name="Picture 1" descr="A question mark on a black background&#10;&#10;Description automatically generated">
            <a:extLst>
              <a:ext uri="{FF2B5EF4-FFF2-40B4-BE49-F238E27FC236}">
                <a16:creationId xmlns:a16="http://schemas.microsoft.com/office/drawing/2014/main" id="{70FC20B4-0AB1-498B-0EB8-AD600407F8E2}"/>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6" name="Rectangle 5">
            <a:extLst>
              <a:ext uri="{FF2B5EF4-FFF2-40B4-BE49-F238E27FC236}">
                <a16:creationId xmlns:a16="http://schemas.microsoft.com/office/drawing/2014/main" id="{A33457FE-D290-B7B0-62AD-D5B6379A17FF}"/>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7" name="TextBox 6">
            <a:extLst>
              <a:ext uri="{FF2B5EF4-FFF2-40B4-BE49-F238E27FC236}">
                <a16:creationId xmlns:a16="http://schemas.microsoft.com/office/drawing/2014/main" id="{44C36CA0-4E66-212E-7537-7FD246339A13}"/>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Cross-platform programming </a:t>
            </a:r>
          </a:p>
        </p:txBody>
      </p:sp>
    </p:spTree>
    <p:extLst>
      <p:ext uri="{BB962C8B-B14F-4D97-AF65-F5344CB8AC3E}">
        <p14:creationId xmlns:p14="http://schemas.microsoft.com/office/powerpoint/2010/main" val="3325718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4294967295"/>
          </p:nvPr>
        </p:nvSpPr>
        <p:spPr>
          <a:xfrm>
            <a:off x="153225" y="1095992"/>
            <a:ext cx="5371275" cy="1365268"/>
          </a:xfrm>
        </p:spPr>
        <p:txBody>
          <a:bodyPr vert="horz" lIns="68580" tIns="34290" rIns="68580" bIns="34290" rtlCol="0" anchor="t">
            <a:normAutofit/>
          </a:bodyPr>
          <a:lstStyle/>
          <a:p>
            <a:r>
              <a:rPr lang="en-US" dirty="0">
                <a:solidFill>
                  <a:schemeClr val="tx1"/>
                </a:solidFill>
                <a:ea typeface="+mn-lt"/>
                <a:cs typeface="+mn-lt"/>
              </a:rPr>
              <a:t>2. Which of the following is NOT a primitive data type in Java?</a:t>
            </a:r>
          </a:p>
          <a:p>
            <a:r>
              <a:rPr lang="en-US" dirty="0">
                <a:solidFill>
                  <a:schemeClr val="tx1"/>
                </a:solidFill>
                <a:ea typeface="+mn-lt"/>
                <a:cs typeface="+mn-lt"/>
              </a:rPr>
              <a:t> </a:t>
            </a:r>
          </a:p>
          <a:p>
            <a:pPr marL="342900" indent="-342900">
              <a:buFont typeface="+mj-lt"/>
              <a:buAutoNum type="alphaLcParenR"/>
            </a:pPr>
            <a:r>
              <a:rPr lang="en-US" dirty="0">
                <a:solidFill>
                  <a:schemeClr val="tx1"/>
                </a:solidFill>
                <a:ea typeface="+mn-lt"/>
                <a:cs typeface="+mn-lt"/>
              </a:rPr>
              <a:t>int </a:t>
            </a:r>
          </a:p>
          <a:p>
            <a:pPr marL="342900" indent="-342900">
              <a:buFont typeface="+mj-lt"/>
              <a:buAutoNum type="alphaLcParenR"/>
            </a:pPr>
            <a:r>
              <a:rPr lang="en-US" dirty="0">
                <a:solidFill>
                  <a:schemeClr val="tx1"/>
                </a:solidFill>
                <a:ea typeface="+mn-lt"/>
                <a:cs typeface="+mn-lt"/>
              </a:rPr>
              <a:t>float </a:t>
            </a:r>
          </a:p>
          <a:p>
            <a:pPr marL="342900" indent="-342900">
              <a:buFont typeface="+mj-lt"/>
              <a:buAutoNum type="alphaLcParenR"/>
            </a:pPr>
            <a:r>
              <a:rPr lang="en-US" dirty="0">
                <a:solidFill>
                  <a:schemeClr val="tx1"/>
                </a:solidFill>
                <a:ea typeface="+mn-lt"/>
                <a:cs typeface="+mn-lt"/>
              </a:rPr>
              <a:t>string </a:t>
            </a:r>
          </a:p>
          <a:p>
            <a:pPr marL="342900" indent="-342900">
              <a:buFont typeface="+mj-lt"/>
              <a:buAutoNum type="alphaLcParenR"/>
            </a:pPr>
            <a:r>
              <a:rPr lang="en-US" dirty="0">
                <a:solidFill>
                  <a:schemeClr val="tx1"/>
                </a:solidFill>
                <a:ea typeface="+mn-lt"/>
                <a:cs typeface="+mn-lt"/>
              </a:rPr>
              <a:t>char</a:t>
            </a:r>
            <a:endParaRPr lang="en-US" dirty="0">
              <a:solidFill>
                <a:schemeClr val="tx1"/>
              </a:solidFill>
              <a:cs typeface="Calibri"/>
            </a:endParaRPr>
          </a:p>
        </p:txBody>
      </p:sp>
      <p:sp>
        <p:nvSpPr>
          <p:cNvPr id="7" name="Title 1">
            <a:extLst>
              <a:ext uri="{FF2B5EF4-FFF2-40B4-BE49-F238E27FC236}">
                <a16:creationId xmlns:a16="http://schemas.microsoft.com/office/drawing/2014/main" id="{4B88A9DA-585B-9321-7F90-1F77A0BFA1A4}"/>
              </a:ext>
            </a:extLst>
          </p:cNvPr>
          <p:cNvSpPr txBox="1">
            <a:spLocks/>
          </p:cNvSpPr>
          <p:nvPr/>
        </p:nvSpPr>
        <p:spPr>
          <a:xfrm>
            <a:off x="137985" y="622318"/>
            <a:ext cx="3572955" cy="469864"/>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002060"/>
                </a:solidFill>
              </a:rPr>
              <a:t>Quiz</a:t>
            </a:r>
            <a:endParaRPr lang="en-US" sz="1600" dirty="0"/>
          </a:p>
        </p:txBody>
      </p:sp>
      <p:pic>
        <p:nvPicPr>
          <p:cNvPr id="8" name="Picture 7" descr="A question mark on a black background&#10;&#10;Description automatically generated">
            <a:extLst>
              <a:ext uri="{FF2B5EF4-FFF2-40B4-BE49-F238E27FC236}">
                <a16:creationId xmlns:a16="http://schemas.microsoft.com/office/drawing/2014/main" id="{C5706D50-F0DB-CF5B-0DD0-F1CBBE1E0739}"/>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9" name="Rectangle 8">
            <a:extLst>
              <a:ext uri="{FF2B5EF4-FFF2-40B4-BE49-F238E27FC236}">
                <a16:creationId xmlns:a16="http://schemas.microsoft.com/office/drawing/2014/main" id="{72FF5437-BA80-4B6B-34A0-31FB1AB3B058}"/>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10" name="TextBox 9">
            <a:extLst>
              <a:ext uri="{FF2B5EF4-FFF2-40B4-BE49-F238E27FC236}">
                <a16:creationId xmlns:a16="http://schemas.microsoft.com/office/drawing/2014/main" id="{B9D6CEBA-A448-5307-AC36-B978905D4F1A}"/>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string</a:t>
            </a:r>
          </a:p>
        </p:txBody>
      </p:sp>
    </p:spTree>
    <p:extLst>
      <p:ext uri="{BB962C8B-B14F-4D97-AF65-F5344CB8AC3E}">
        <p14:creationId xmlns:p14="http://schemas.microsoft.com/office/powerpoint/2010/main" val="3705700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4294967295"/>
          </p:nvPr>
        </p:nvSpPr>
        <p:spPr>
          <a:xfrm>
            <a:off x="160020" y="1093788"/>
            <a:ext cx="5318125" cy="1565275"/>
          </a:xfrm>
        </p:spPr>
        <p:txBody>
          <a:bodyPr vert="horz" lIns="68580" tIns="34290" rIns="68580" bIns="34290" rtlCol="0" anchor="t">
            <a:normAutofit/>
          </a:bodyPr>
          <a:lstStyle/>
          <a:p>
            <a:r>
              <a:rPr lang="en-US" dirty="0">
                <a:solidFill>
                  <a:schemeClr val="tx1"/>
                </a:solidFill>
                <a:ea typeface="+mn-lt"/>
                <a:cs typeface="+mn-lt"/>
              </a:rPr>
              <a:t>3. What is the process of combining data and functions into a single unit called in Java? </a:t>
            </a:r>
          </a:p>
          <a:p>
            <a:endParaRPr lang="en-US" dirty="0">
              <a:solidFill>
                <a:schemeClr val="tx1"/>
              </a:solidFill>
              <a:ea typeface="+mn-lt"/>
              <a:cs typeface="+mn-lt"/>
            </a:endParaRPr>
          </a:p>
          <a:p>
            <a:pPr marL="342900" indent="-342900">
              <a:buFont typeface="+mj-lt"/>
              <a:buAutoNum type="alphaLcParenR"/>
            </a:pPr>
            <a:r>
              <a:rPr lang="en-US" dirty="0">
                <a:solidFill>
                  <a:schemeClr val="tx1"/>
                </a:solidFill>
                <a:ea typeface="+mn-lt"/>
                <a:cs typeface="+mn-lt"/>
              </a:rPr>
              <a:t>Inheritance </a:t>
            </a:r>
          </a:p>
          <a:p>
            <a:pPr marL="342900" indent="-342900">
              <a:buFont typeface="+mj-lt"/>
              <a:buAutoNum type="alphaLcParenR"/>
            </a:pPr>
            <a:r>
              <a:rPr lang="en-US" dirty="0">
                <a:solidFill>
                  <a:schemeClr val="tx1"/>
                </a:solidFill>
                <a:ea typeface="+mn-lt"/>
                <a:cs typeface="+mn-lt"/>
              </a:rPr>
              <a:t>Encapsulation </a:t>
            </a:r>
          </a:p>
          <a:p>
            <a:pPr marL="342900" indent="-342900">
              <a:buFont typeface="+mj-lt"/>
              <a:buAutoNum type="alphaLcParenR"/>
            </a:pPr>
            <a:r>
              <a:rPr lang="en-US" dirty="0">
                <a:solidFill>
                  <a:schemeClr val="tx1"/>
                </a:solidFill>
                <a:ea typeface="+mn-lt"/>
                <a:cs typeface="+mn-lt"/>
              </a:rPr>
              <a:t>Polymorphism </a:t>
            </a:r>
          </a:p>
          <a:p>
            <a:pPr marL="342900" indent="-342900">
              <a:buFont typeface="+mj-lt"/>
              <a:buAutoNum type="alphaLcParenR"/>
            </a:pPr>
            <a:r>
              <a:rPr lang="en-US" dirty="0">
                <a:solidFill>
                  <a:schemeClr val="tx1"/>
                </a:solidFill>
                <a:ea typeface="+mn-lt"/>
                <a:cs typeface="+mn-lt"/>
              </a:rPr>
              <a:t>Abstraction</a:t>
            </a:r>
            <a:endParaRPr lang="en-US" dirty="0">
              <a:solidFill>
                <a:schemeClr val="tx1"/>
              </a:solidFill>
              <a:cs typeface="Calibri"/>
            </a:endParaRPr>
          </a:p>
        </p:txBody>
      </p:sp>
      <p:pic>
        <p:nvPicPr>
          <p:cNvPr id="2" name="Picture 1" descr="A question mark on a black background&#10;&#10;Description automatically generated">
            <a:extLst>
              <a:ext uri="{FF2B5EF4-FFF2-40B4-BE49-F238E27FC236}">
                <a16:creationId xmlns:a16="http://schemas.microsoft.com/office/drawing/2014/main" id="{72738E3E-1742-EB42-53EA-935AC0D69CE8}"/>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6" name="Rectangle 5">
            <a:extLst>
              <a:ext uri="{FF2B5EF4-FFF2-40B4-BE49-F238E27FC236}">
                <a16:creationId xmlns:a16="http://schemas.microsoft.com/office/drawing/2014/main" id="{A955B5FE-6A80-FFB5-71A4-0DE737A21F41}"/>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7" name="TextBox 6">
            <a:extLst>
              <a:ext uri="{FF2B5EF4-FFF2-40B4-BE49-F238E27FC236}">
                <a16:creationId xmlns:a16="http://schemas.microsoft.com/office/drawing/2014/main" id="{1DD17A37-9846-0FD4-8356-E0396A3B376C}"/>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b</a:t>
            </a:r>
          </a:p>
          <a:p>
            <a:r>
              <a:rPr lang="en-US" sz="1400" dirty="0">
                <a:cs typeface="Arial"/>
              </a:rPr>
              <a:t>Encapsulation</a:t>
            </a:r>
          </a:p>
        </p:txBody>
      </p:sp>
      <p:sp>
        <p:nvSpPr>
          <p:cNvPr id="9" name="Title 1">
            <a:extLst>
              <a:ext uri="{FF2B5EF4-FFF2-40B4-BE49-F238E27FC236}">
                <a16:creationId xmlns:a16="http://schemas.microsoft.com/office/drawing/2014/main" id="{53507553-15CB-F949-1F8E-A6579203627F}"/>
              </a:ext>
            </a:extLst>
          </p:cNvPr>
          <p:cNvSpPr txBox="1">
            <a:spLocks/>
          </p:cNvSpPr>
          <p:nvPr/>
        </p:nvSpPr>
        <p:spPr>
          <a:xfrm>
            <a:off x="137985" y="622318"/>
            <a:ext cx="3572955" cy="469864"/>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002060"/>
                </a:solidFill>
              </a:rPr>
              <a:t>Quiz</a:t>
            </a:r>
            <a:endParaRPr lang="en-US" sz="1600" dirty="0"/>
          </a:p>
        </p:txBody>
      </p:sp>
    </p:spTree>
    <p:extLst>
      <p:ext uri="{BB962C8B-B14F-4D97-AF65-F5344CB8AC3E}">
        <p14:creationId xmlns:p14="http://schemas.microsoft.com/office/powerpoint/2010/main" val="343198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F3C81-F081-4476-B384-074D1CA46D2C}"/>
              </a:ext>
            </a:extLst>
          </p:cNvPr>
          <p:cNvSpPr txBox="1"/>
          <p:nvPr/>
        </p:nvSpPr>
        <p:spPr>
          <a:xfrm>
            <a:off x="160020" y="1059179"/>
            <a:ext cx="8778240" cy="1361911"/>
          </a:xfrm>
          <a:prstGeom prst="rect">
            <a:avLst/>
          </a:prstGeom>
          <a:noFill/>
        </p:spPr>
        <p:txBody>
          <a:bodyPr wrap="square" lIns="68580" tIns="34290" rIns="68580" bIns="34290" rtlCol="0" anchor="t">
            <a:spAutoFit/>
          </a:bodyPr>
          <a:lstStyle/>
          <a:p>
            <a:r>
              <a:rPr lang="en-IN" b="1" dirty="0">
                <a:ea typeface="+mn-lt"/>
              </a:rPr>
              <a:t>What is JRE?</a:t>
            </a:r>
          </a:p>
          <a:p>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JRE (Java Runtime Environment) is a software package.</a:t>
            </a:r>
          </a:p>
          <a:p>
            <a:pPr marL="173736" indent="-173736">
              <a:buClr>
                <a:srgbClr val="213163"/>
              </a:buClr>
              <a:buFont typeface="Arial" panose="020B0604020202020204" pitchFamily="34" charset="0"/>
              <a:buChar char="•"/>
            </a:pPr>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It provides Java class libraries, Java Virtual Machine (JVM), and other components that are required to run Java applications.</a:t>
            </a:r>
          </a:p>
        </p:txBody>
      </p:sp>
      <p:pic>
        <p:nvPicPr>
          <p:cNvPr id="6" name="Picture 5"/>
          <p:cNvPicPr>
            <a:picLocks noChangeAspect="1"/>
          </p:cNvPicPr>
          <p:nvPr/>
        </p:nvPicPr>
        <p:blipFill>
          <a:blip r:embed="rId3"/>
          <a:stretch>
            <a:fillRect/>
          </a:stretch>
        </p:blipFill>
        <p:spPr>
          <a:xfrm>
            <a:off x="2567847" y="2523953"/>
            <a:ext cx="4008305" cy="1065064"/>
          </a:xfrm>
          <a:prstGeom prst="rect">
            <a:avLst/>
          </a:prstGeom>
        </p:spPr>
      </p:pic>
      <p:sp>
        <p:nvSpPr>
          <p:cNvPr id="3" name="TextBox 2">
            <a:extLst>
              <a:ext uri="{FF2B5EF4-FFF2-40B4-BE49-F238E27FC236}">
                <a16:creationId xmlns:a16="http://schemas.microsoft.com/office/drawing/2014/main" id="{958E9758-F51D-9CF4-C5DD-215AC86A32A5}"/>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5" name="Straight Connector 4">
            <a:extLst>
              <a:ext uri="{FF2B5EF4-FFF2-40B4-BE49-F238E27FC236}">
                <a16:creationId xmlns:a16="http://schemas.microsoft.com/office/drawing/2014/main" id="{67B77752-9BFA-A1CE-2993-A4471D678905}"/>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5D498269-BF41-6C30-DD9B-6C4C569181E0}"/>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https://www.programiz.com/java-programming/jvm-jre-jdk</a:t>
            </a:r>
            <a:endParaRPr lang="en-US" sz="1200" dirty="0">
              <a:solidFill>
                <a:srgbClr val="0000FF"/>
              </a:solidFill>
            </a:endParaRPr>
          </a:p>
        </p:txBody>
      </p:sp>
      <p:sp>
        <p:nvSpPr>
          <p:cNvPr id="8" name="Title 1">
            <a:extLst>
              <a:ext uri="{FF2B5EF4-FFF2-40B4-BE49-F238E27FC236}">
                <a16:creationId xmlns:a16="http://schemas.microsoft.com/office/drawing/2014/main" id="{BD9118A5-8F2E-97C5-D2C7-164A2DD666B6}"/>
              </a:ext>
            </a:extLst>
          </p:cNvPr>
          <p:cNvSpPr txBox="1">
            <a:spLocks/>
          </p:cNvSpPr>
          <p:nvPr/>
        </p:nvSpPr>
        <p:spPr>
          <a:xfrm>
            <a:off x="131887" y="540004"/>
            <a:ext cx="3380933" cy="496316"/>
          </a:xfr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solidFill>
                  <a:srgbClr val="002060"/>
                </a:solidFill>
              </a:rPr>
              <a:t>Java JDK, JRE and JVM</a:t>
            </a:r>
            <a:endParaRPr lang="en-US" sz="1600" dirty="0"/>
          </a:p>
        </p:txBody>
      </p:sp>
      <p:sp>
        <p:nvSpPr>
          <p:cNvPr id="12" name="TextBox 11">
            <a:extLst>
              <a:ext uri="{FF2B5EF4-FFF2-40B4-BE49-F238E27FC236}">
                <a16:creationId xmlns:a16="http://schemas.microsoft.com/office/drawing/2014/main" id="{3989CA6B-67F7-919B-0211-450622EFA9ED}"/>
              </a:ext>
            </a:extLst>
          </p:cNvPr>
          <p:cNvSpPr txBox="1"/>
          <p:nvPr/>
        </p:nvSpPr>
        <p:spPr>
          <a:xfrm>
            <a:off x="3468741" y="3731122"/>
            <a:ext cx="2221757" cy="276999"/>
          </a:xfrm>
          <a:prstGeom prst="rect">
            <a:avLst/>
          </a:prstGeom>
          <a:noFill/>
        </p:spPr>
        <p:txBody>
          <a:bodyPr wrap="square" rtlCol="0">
            <a:spAutoFit/>
          </a:bodyPr>
          <a:lstStyle/>
          <a:p>
            <a:pPr algn="ctr"/>
            <a:r>
              <a:rPr lang="en-US" sz="1200" b="1" dirty="0">
                <a:solidFill>
                  <a:schemeClr val="tx1"/>
                </a:solidFill>
                <a:latin typeface="Arial" panose="020B0604020202020204" pitchFamily="34" charset="0"/>
                <a:ea typeface="+mn-lt"/>
                <a:cs typeface="Arial" panose="020B0604020202020204" pitchFamily="34" charset="0"/>
              </a:rPr>
              <a:t>Java Runtime Environment</a:t>
            </a:r>
          </a:p>
        </p:txBody>
      </p:sp>
    </p:spTree>
    <p:extLst>
      <p:ext uri="{BB962C8B-B14F-4D97-AF65-F5344CB8AC3E}">
        <p14:creationId xmlns:p14="http://schemas.microsoft.com/office/powerpoint/2010/main" val="1467239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859EC-DDC0-331A-3DA6-5F9ACB7F03A2}"/>
              </a:ext>
            </a:extLst>
          </p:cNvPr>
          <p:cNvSpPr>
            <a:spLocks noGrp="1"/>
          </p:cNvSpPr>
          <p:nvPr>
            <p:ph idx="4294967295"/>
          </p:nvPr>
        </p:nvSpPr>
        <p:spPr>
          <a:xfrm>
            <a:off x="167640" y="1095693"/>
            <a:ext cx="4732338" cy="1814512"/>
          </a:xfrm>
        </p:spPr>
        <p:txBody>
          <a:bodyPr vert="horz" lIns="68580" tIns="34290" rIns="68580" bIns="34290" rtlCol="0" anchor="t">
            <a:normAutofit/>
          </a:bodyPr>
          <a:lstStyle/>
          <a:p>
            <a:r>
              <a:rPr lang="en-US" dirty="0">
                <a:solidFill>
                  <a:schemeClr val="tx1"/>
                </a:solidFill>
                <a:ea typeface="+mn-lt"/>
                <a:cs typeface="+mn-lt"/>
              </a:rPr>
              <a:t>4. Which keyword is used to create a new instance of a class in Java? </a:t>
            </a:r>
          </a:p>
          <a:p>
            <a:endParaRPr lang="en-US" dirty="0">
              <a:solidFill>
                <a:schemeClr val="tx1"/>
              </a:solidFill>
              <a:ea typeface="+mn-lt"/>
              <a:cs typeface="+mn-lt"/>
            </a:endParaRPr>
          </a:p>
          <a:p>
            <a:pPr marL="342900" indent="-342900">
              <a:buFont typeface="+mj-lt"/>
              <a:buAutoNum type="alphaLcParenR"/>
            </a:pPr>
            <a:r>
              <a:rPr lang="en-US" dirty="0">
                <a:solidFill>
                  <a:schemeClr val="tx1"/>
                </a:solidFill>
                <a:ea typeface="+mn-lt"/>
                <a:cs typeface="+mn-lt"/>
              </a:rPr>
              <a:t>object </a:t>
            </a:r>
          </a:p>
          <a:p>
            <a:pPr marL="342900" indent="-342900">
              <a:buFont typeface="+mj-lt"/>
              <a:buAutoNum type="alphaLcParenR"/>
            </a:pPr>
            <a:r>
              <a:rPr lang="en-US" dirty="0">
                <a:solidFill>
                  <a:schemeClr val="tx1"/>
                </a:solidFill>
                <a:ea typeface="+mn-lt"/>
                <a:cs typeface="+mn-lt"/>
              </a:rPr>
              <a:t>instance </a:t>
            </a:r>
          </a:p>
          <a:p>
            <a:pPr marL="342900" indent="-342900">
              <a:buFont typeface="+mj-lt"/>
              <a:buAutoNum type="alphaLcParenR"/>
            </a:pPr>
            <a:r>
              <a:rPr lang="en-US" dirty="0">
                <a:solidFill>
                  <a:schemeClr val="tx1"/>
                </a:solidFill>
                <a:ea typeface="+mn-lt"/>
                <a:cs typeface="+mn-lt"/>
              </a:rPr>
              <a:t>new </a:t>
            </a:r>
          </a:p>
          <a:p>
            <a:pPr marL="342900" indent="-342900">
              <a:buFont typeface="+mj-lt"/>
              <a:buAutoNum type="alphaLcParenR"/>
            </a:pPr>
            <a:r>
              <a:rPr lang="en-US" dirty="0">
                <a:solidFill>
                  <a:schemeClr val="tx1"/>
                </a:solidFill>
                <a:ea typeface="+mn-lt"/>
                <a:cs typeface="+mn-lt"/>
              </a:rPr>
              <a:t>create</a:t>
            </a:r>
            <a:endParaRPr lang="en-US" dirty="0">
              <a:solidFill>
                <a:schemeClr val="tx1"/>
              </a:solidFill>
              <a:cs typeface="Calibri"/>
            </a:endParaRPr>
          </a:p>
        </p:txBody>
      </p:sp>
      <p:pic>
        <p:nvPicPr>
          <p:cNvPr id="2" name="Picture 1" descr="A question mark on a black background&#10;&#10;Description automatically generated">
            <a:extLst>
              <a:ext uri="{FF2B5EF4-FFF2-40B4-BE49-F238E27FC236}">
                <a16:creationId xmlns:a16="http://schemas.microsoft.com/office/drawing/2014/main" id="{2CC42D01-9AD0-9BFD-7B46-89488624796A}"/>
              </a:ext>
            </a:extLst>
          </p:cNvPr>
          <p:cNvPicPr>
            <a:picLocks noChangeAspect="1"/>
          </p:cNvPicPr>
          <p:nvPr/>
        </p:nvPicPr>
        <p:blipFill>
          <a:blip r:embed="rId3"/>
          <a:stretch>
            <a:fillRect/>
          </a:stretch>
        </p:blipFill>
        <p:spPr>
          <a:xfrm>
            <a:off x="5330613" y="1005206"/>
            <a:ext cx="3018790" cy="3018790"/>
          </a:xfrm>
          <a:prstGeom prst="rect">
            <a:avLst/>
          </a:prstGeom>
        </p:spPr>
      </p:pic>
      <p:sp>
        <p:nvSpPr>
          <p:cNvPr id="8" name="Title 1">
            <a:extLst>
              <a:ext uri="{FF2B5EF4-FFF2-40B4-BE49-F238E27FC236}">
                <a16:creationId xmlns:a16="http://schemas.microsoft.com/office/drawing/2014/main" id="{706E8245-4602-D532-31DD-7947316A0346}"/>
              </a:ext>
            </a:extLst>
          </p:cNvPr>
          <p:cNvSpPr txBox="1">
            <a:spLocks/>
          </p:cNvSpPr>
          <p:nvPr/>
        </p:nvSpPr>
        <p:spPr>
          <a:xfrm>
            <a:off x="137985" y="622318"/>
            <a:ext cx="3572955" cy="469864"/>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002060"/>
                </a:solidFill>
              </a:rPr>
              <a:t>Quiz</a:t>
            </a:r>
            <a:endParaRPr lang="en-US" sz="1600" dirty="0"/>
          </a:p>
        </p:txBody>
      </p:sp>
      <p:sp>
        <p:nvSpPr>
          <p:cNvPr id="4" name="Rectangle 3">
            <a:extLst>
              <a:ext uri="{FF2B5EF4-FFF2-40B4-BE49-F238E27FC236}">
                <a16:creationId xmlns:a16="http://schemas.microsoft.com/office/drawing/2014/main" id="{CBD12392-5F21-5E8A-6E81-4A6E62EAD799}"/>
              </a:ext>
            </a:extLst>
          </p:cNvPr>
          <p:cNvSpPr/>
          <p:nvPr/>
        </p:nvSpPr>
        <p:spPr>
          <a:xfrm>
            <a:off x="228599" y="4240160"/>
            <a:ext cx="8236425" cy="579490"/>
          </a:xfrm>
          <a:prstGeom prst="rect">
            <a:avLst/>
          </a:prstGeom>
          <a:solidFill>
            <a:srgbClr val="EBF2FF"/>
          </a:solidFill>
          <a:ln w="9525">
            <a:solidFill>
              <a:srgbClr val="B9D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pPr algn="ctr"/>
            <a:endParaRPr lang="en-US" sz="1644"/>
          </a:p>
        </p:txBody>
      </p:sp>
      <p:sp>
        <p:nvSpPr>
          <p:cNvPr id="5" name="TextBox 4">
            <a:extLst>
              <a:ext uri="{FF2B5EF4-FFF2-40B4-BE49-F238E27FC236}">
                <a16:creationId xmlns:a16="http://schemas.microsoft.com/office/drawing/2014/main" id="{1DC86BB5-17D5-A5A4-D244-B47626085D08}"/>
              </a:ext>
            </a:extLst>
          </p:cNvPr>
          <p:cNvSpPr txBox="1"/>
          <p:nvPr/>
        </p:nvSpPr>
        <p:spPr>
          <a:xfrm>
            <a:off x="268165" y="4274510"/>
            <a:ext cx="4757306" cy="510790"/>
          </a:xfrm>
          <a:prstGeom prst="rect">
            <a:avLst/>
          </a:prstGeom>
          <a:noFill/>
        </p:spPr>
        <p:txBody>
          <a:bodyPr rot="0" spcFirstLastPara="0" vertOverflow="overflow" horzOverflow="overflow" vert="horz" wrap="square" lIns="79131" tIns="39565" rIns="79131" bIns="39565" numCol="1" spcCol="0" rtlCol="0" fromWordArt="0" anchor="t" anchorCtr="0" forceAA="0" compatLnSpc="1">
            <a:prstTxWarp prst="textNoShape">
              <a:avLst/>
            </a:prstTxWarp>
            <a:spAutoFit/>
          </a:bodyPr>
          <a:lstStyle>
            <a:defPPr>
              <a:defRPr lang="en-US"/>
            </a:defPPr>
            <a:lvl1pPr marL="0" algn="l" defTabSz="715518" rtl="0" eaLnBrk="1" latinLnBrk="0" hangingPunct="1">
              <a:defRPr sz="1409" kern="1200">
                <a:solidFill>
                  <a:schemeClr val="tx1"/>
                </a:solidFill>
                <a:latin typeface="+mn-lt"/>
                <a:ea typeface="+mn-ea"/>
                <a:cs typeface="+mn-cs"/>
              </a:defRPr>
            </a:lvl1pPr>
            <a:lvl2pPr marL="357759" algn="l" defTabSz="715518" rtl="0" eaLnBrk="1" latinLnBrk="0" hangingPunct="1">
              <a:defRPr sz="1409" kern="1200">
                <a:solidFill>
                  <a:schemeClr val="tx1"/>
                </a:solidFill>
                <a:latin typeface="+mn-lt"/>
                <a:ea typeface="+mn-ea"/>
                <a:cs typeface="+mn-cs"/>
              </a:defRPr>
            </a:lvl2pPr>
            <a:lvl3pPr marL="715518" algn="l" defTabSz="715518" rtl="0" eaLnBrk="1" latinLnBrk="0" hangingPunct="1">
              <a:defRPr sz="1409" kern="1200">
                <a:solidFill>
                  <a:schemeClr val="tx1"/>
                </a:solidFill>
                <a:latin typeface="+mn-lt"/>
                <a:ea typeface="+mn-ea"/>
                <a:cs typeface="+mn-cs"/>
              </a:defRPr>
            </a:lvl3pPr>
            <a:lvl4pPr marL="1073277" algn="l" defTabSz="715518" rtl="0" eaLnBrk="1" latinLnBrk="0" hangingPunct="1">
              <a:defRPr sz="1409" kern="1200">
                <a:solidFill>
                  <a:schemeClr val="tx1"/>
                </a:solidFill>
                <a:latin typeface="+mn-lt"/>
                <a:ea typeface="+mn-ea"/>
                <a:cs typeface="+mn-cs"/>
              </a:defRPr>
            </a:lvl4pPr>
            <a:lvl5pPr marL="1431036" algn="l" defTabSz="715518" rtl="0" eaLnBrk="1" latinLnBrk="0" hangingPunct="1">
              <a:defRPr sz="1409" kern="1200">
                <a:solidFill>
                  <a:schemeClr val="tx1"/>
                </a:solidFill>
                <a:latin typeface="+mn-lt"/>
                <a:ea typeface="+mn-ea"/>
                <a:cs typeface="+mn-cs"/>
              </a:defRPr>
            </a:lvl5pPr>
            <a:lvl6pPr marL="1788795" algn="l" defTabSz="715518" rtl="0" eaLnBrk="1" latinLnBrk="0" hangingPunct="1">
              <a:defRPr sz="1409" kern="1200">
                <a:solidFill>
                  <a:schemeClr val="tx1"/>
                </a:solidFill>
                <a:latin typeface="+mn-lt"/>
                <a:ea typeface="+mn-ea"/>
                <a:cs typeface="+mn-cs"/>
              </a:defRPr>
            </a:lvl6pPr>
            <a:lvl7pPr marL="2146554" algn="l" defTabSz="715518" rtl="0" eaLnBrk="1" latinLnBrk="0" hangingPunct="1">
              <a:defRPr sz="1409" kern="1200">
                <a:solidFill>
                  <a:schemeClr val="tx1"/>
                </a:solidFill>
                <a:latin typeface="+mn-lt"/>
                <a:ea typeface="+mn-ea"/>
                <a:cs typeface="+mn-cs"/>
              </a:defRPr>
            </a:lvl7pPr>
            <a:lvl8pPr marL="2504313" algn="l" defTabSz="715518" rtl="0" eaLnBrk="1" latinLnBrk="0" hangingPunct="1">
              <a:defRPr sz="1409" kern="1200">
                <a:solidFill>
                  <a:schemeClr val="tx1"/>
                </a:solidFill>
                <a:latin typeface="+mn-lt"/>
                <a:ea typeface="+mn-ea"/>
                <a:cs typeface="+mn-cs"/>
              </a:defRPr>
            </a:lvl8pPr>
            <a:lvl9pPr marL="2862072" algn="l" defTabSz="715518" rtl="0" eaLnBrk="1" latinLnBrk="0" hangingPunct="1">
              <a:defRPr sz="1409" kern="1200">
                <a:solidFill>
                  <a:schemeClr val="tx1"/>
                </a:solidFill>
                <a:latin typeface="+mn-lt"/>
                <a:ea typeface="+mn-ea"/>
                <a:cs typeface="+mn-cs"/>
              </a:defRPr>
            </a:lvl9pPr>
          </a:lstStyle>
          <a:p>
            <a:r>
              <a:rPr lang="en-IN" sz="1400" b="1" dirty="0"/>
              <a:t>Answer: c</a:t>
            </a:r>
          </a:p>
          <a:p>
            <a:r>
              <a:rPr lang="en-US" sz="1400" dirty="0">
                <a:cs typeface="Arial"/>
              </a:rPr>
              <a:t>new</a:t>
            </a:r>
          </a:p>
        </p:txBody>
      </p:sp>
    </p:spTree>
    <p:extLst>
      <p:ext uri="{BB962C8B-B14F-4D97-AF65-F5344CB8AC3E}">
        <p14:creationId xmlns:p14="http://schemas.microsoft.com/office/powerpoint/2010/main" val="3142909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82772" y="2041411"/>
            <a:ext cx="8091377" cy="1283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400" b="1" dirty="0"/>
              <a:t>Thank you!</a:t>
            </a:r>
          </a:p>
        </p:txBody>
      </p:sp>
    </p:spTree>
    <p:extLst>
      <p:ext uri="{BB962C8B-B14F-4D97-AF65-F5344CB8AC3E}">
        <p14:creationId xmlns:p14="http://schemas.microsoft.com/office/powerpoint/2010/main" val="188237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F3C81-F081-4476-B384-074D1CA46D2C}"/>
              </a:ext>
            </a:extLst>
          </p:cNvPr>
          <p:cNvSpPr txBox="1"/>
          <p:nvPr/>
        </p:nvSpPr>
        <p:spPr>
          <a:xfrm>
            <a:off x="162366" y="1047828"/>
            <a:ext cx="8349173" cy="715581"/>
          </a:xfrm>
          <a:prstGeom prst="rect">
            <a:avLst/>
          </a:prstGeom>
          <a:noFill/>
        </p:spPr>
        <p:txBody>
          <a:bodyPr wrap="square" lIns="68580" tIns="34290" rIns="68580" bIns="34290" rtlCol="0" anchor="t">
            <a:spAutoFit/>
          </a:bodyPr>
          <a:lstStyle/>
          <a:p>
            <a:r>
              <a:rPr lang="en-IN" b="1" dirty="0">
                <a:ea typeface="+mn-lt"/>
              </a:rPr>
              <a:t>What is JDK?</a:t>
            </a:r>
            <a:endParaRPr lang="en-IN" dirty="0">
              <a:latin typeface="Arial" pitchFamily="34" charset="0"/>
              <a:ea typeface="+mn-lt"/>
              <a:cs typeface="Arial" pitchFamily="34" charset="0"/>
            </a:endParaRPr>
          </a:p>
          <a:p>
            <a:endParaRPr lang="en-IN" dirty="0">
              <a:latin typeface="Arial" pitchFamily="34" charset="0"/>
              <a:ea typeface="+mn-lt"/>
              <a:cs typeface="Arial" pitchFamily="34" charset="0"/>
            </a:endParaRPr>
          </a:p>
          <a:p>
            <a:pPr marL="173736" indent="-173736">
              <a:buClr>
                <a:srgbClr val="213163"/>
              </a:buClr>
              <a:buFont typeface="Arial" panose="020B0604020202020204" pitchFamily="34" charset="0"/>
              <a:buChar char="•"/>
            </a:pPr>
            <a:r>
              <a:rPr lang="en-IN" dirty="0">
                <a:ea typeface="+mn-lt"/>
              </a:rPr>
              <a:t>JDK (Java Development Kit) is a software development kit required to develop applications in Java.</a:t>
            </a:r>
          </a:p>
        </p:txBody>
      </p:sp>
      <p:pic>
        <p:nvPicPr>
          <p:cNvPr id="3" name="Picture 2"/>
          <p:cNvPicPr>
            <a:picLocks noChangeAspect="1"/>
          </p:cNvPicPr>
          <p:nvPr/>
        </p:nvPicPr>
        <p:blipFill>
          <a:blip r:embed="rId3"/>
          <a:stretch>
            <a:fillRect/>
          </a:stretch>
        </p:blipFill>
        <p:spPr>
          <a:xfrm>
            <a:off x="2465898" y="1935236"/>
            <a:ext cx="4212203" cy="1149818"/>
          </a:xfrm>
          <a:prstGeom prst="rect">
            <a:avLst/>
          </a:prstGeom>
        </p:spPr>
      </p:pic>
      <p:sp>
        <p:nvSpPr>
          <p:cNvPr id="5" name="TextBox 4">
            <a:extLst>
              <a:ext uri="{FF2B5EF4-FFF2-40B4-BE49-F238E27FC236}">
                <a16:creationId xmlns:a16="http://schemas.microsoft.com/office/drawing/2014/main" id="{E547AD88-1073-48E4-CF72-FE431458F669}"/>
              </a:ext>
            </a:extLst>
          </p:cNvPr>
          <p:cNvSpPr txBox="1"/>
          <p:nvPr/>
        </p:nvSpPr>
        <p:spPr>
          <a:xfrm>
            <a:off x="131887" y="4656005"/>
            <a:ext cx="721553" cy="276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Source:</a:t>
            </a:r>
            <a:endParaRPr lang="en-US" sz="1200" dirty="0">
              <a:solidFill>
                <a:srgbClr val="0000FF"/>
              </a:solidFill>
            </a:endParaRPr>
          </a:p>
        </p:txBody>
      </p:sp>
      <p:cxnSp>
        <p:nvCxnSpPr>
          <p:cNvPr id="6" name="Straight Connector 5">
            <a:extLst>
              <a:ext uri="{FF2B5EF4-FFF2-40B4-BE49-F238E27FC236}">
                <a16:creationId xmlns:a16="http://schemas.microsoft.com/office/drawing/2014/main" id="{C9FEA200-90A0-74F2-BC9C-9260F44D8FCF}"/>
              </a:ext>
            </a:extLst>
          </p:cNvPr>
          <p:cNvCxnSpPr>
            <a:cxnSpLocks/>
          </p:cNvCxnSpPr>
          <p:nvPr/>
        </p:nvCxnSpPr>
        <p:spPr>
          <a:xfrm>
            <a:off x="0" y="4595045"/>
            <a:ext cx="9144000" cy="0"/>
          </a:xfrm>
          <a:prstGeom prst="line">
            <a:avLst/>
          </a:prstGeom>
          <a:ln>
            <a:solidFill>
              <a:schemeClr val="bg1">
                <a:lumMod val="85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113684E-7B57-7019-07D3-898802D0B98A}"/>
              </a:ext>
            </a:extLst>
          </p:cNvPr>
          <p:cNvSpPr txBox="1"/>
          <p:nvPr/>
        </p:nvSpPr>
        <p:spPr>
          <a:xfrm>
            <a:off x="690891" y="4656005"/>
            <a:ext cx="5222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000FF"/>
                </a:solidFill>
                <a:hlinkClick r:id="rId4">
                  <a:extLst>
                    <a:ext uri="{A12FA001-AC4F-418D-AE19-62706E023703}">
                      <ahyp:hlinkClr xmlns:ahyp="http://schemas.microsoft.com/office/drawing/2018/hyperlinkcolor" val="tx"/>
                    </a:ext>
                  </a:extLst>
                </a:hlinkClick>
              </a:rPr>
              <a:t>https://www.programiz.com/java-programming/jvm-jre-jdk</a:t>
            </a:r>
            <a:endParaRPr lang="en-US" sz="1200" dirty="0">
              <a:solidFill>
                <a:srgbClr val="0000FF"/>
              </a:solidFill>
            </a:endParaRPr>
          </a:p>
        </p:txBody>
      </p:sp>
      <p:sp>
        <p:nvSpPr>
          <p:cNvPr id="8" name="Title 1">
            <a:extLst>
              <a:ext uri="{FF2B5EF4-FFF2-40B4-BE49-F238E27FC236}">
                <a16:creationId xmlns:a16="http://schemas.microsoft.com/office/drawing/2014/main" id="{096E0B08-4CC3-2C68-A7B6-DD0CEB8E398B}"/>
              </a:ext>
            </a:extLst>
          </p:cNvPr>
          <p:cNvSpPr txBox="1">
            <a:spLocks/>
          </p:cNvSpPr>
          <p:nvPr/>
        </p:nvSpPr>
        <p:spPr>
          <a:xfrm>
            <a:off x="131887" y="540004"/>
            <a:ext cx="3380933" cy="496316"/>
          </a:xfr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solidFill>
                  <a:srgbClr val="002060"/>
                </a:solidFill>
              </a:rPr>
              <a:t>Java JDK, JRE and JVM</a:t>
            </a:r>
            <a:endParaRPr lang="en-US" sz="1600" dirty="0"/>
          </a:p>
        </p:txBody>
      </p:sp>
      <p:sp>
        <p:nvSpPr>
          <p:cNvPr id="12" name="TextBox 11">
            <a:extLst>
              <a:ext uri="{FF2B5EF4-FFF2-40B4-BE49-F238E27FC236}">
                <a16:creationId xmlns:a16="http://schemas.microsoft.com/office/drawing/2014/main" id="{14EB5A2C-BFD5-0776-88C3-4D4D4E4117C3}"/>
              </a:ext>
            </a:extLst>
          </p:cNvPr>
          <p:cNvSpPr txBox="1"/>
          <p:nvPr/>
        </p:nvSpPr>
        <p:spPr>
          <a:xfrm>
            <a:off x="3468741" y="3174862"/>
            <a:ext cx="2221757" cy="276999"/>
          </a:xfrm>
          <a:prstGeom prst="rect">
            <a:avLst/>
          </a:prstGeom>
          <a:noFill/>
        </p:spPr>
        <p:txBody>
          <a:bodyPr wrap="square" rtlCol="0">
            <a:spAutoFit/>
          </a:bodyPr>
          <a:lstStyle/>
          <a:p>
            <a:pPr algn="ctr"/>
            <a:r>
              <a:rPr lang="en-US" sz="1200" b="1" dirty="0">
                <a:solidFill>
                  <a:schemeClr val="tx1"/>
                </a:solidFill>
                <a:latin typeface="Arial" panose="020B0604020202020204" pitchFamily="34" charset="0"/>
                <a:ea typeface="+mn-lt"/>
                <a:cs typeface="Arial" panose="020B0604020202020204" pitchFamily="34" charset="0"/>
              </a:rPr>
              <a:t>Java Development Kit</a:t>
            </a:r>
          </a:p>
        </p:txBody>
      </p:sp>
    </p:spTree>
    <p:extLst>
      <p:ext uri="{BB962C8B-B14F-4D97-AF65-F5344CB8AC3E}">
        <p14:creationId xmlns:p14="http://schemas.microsoft.com/office/powerpoint/2010/main" val="8499522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1662</TotalTime>
  <Words>12936</Words>
  <Application>Microsoft Office PowerPoint</Application>
  <PresentationFormat>On-screen Show (16:9)</PresentationFormat>
  <Paragraphs>1629</Paragraphs>
  <Slides>81</Slides>
  <Notes>81</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Simple Light</vt:lpstr>
      <vt:lpstr>PowerPoint Presentation</vt:lpstr>
      <vt:lpstr>PowerPoint Presentation</vt:lpstr>
      <vt:lpstr>Learning Objectives</vt:lpstr>
      <vt:lpstr>Scenario</vt:lpstr>
      <vt:lpstr>Contents​</vt:lpstr>
      <vt:lpstr>Introduction</vt:lpstr>
      <vt:lpstr>Java JDK, JRE and JVM</vt:lpstr>
      <vt:lpstr>PowerPoint Presentation</vt:lpstr>
      <vt:lpstr>PowerPoint Presentation</vt:lpstr>
      <vt:lpstr>Java Variables</vt:lpstr>
      <vt:lpstr>Java Data Types</vt:lpstr>
      <vt:lpstr>Java Operators</vt:lpstr>
      <vt:lpstr>PowerPoint Presentation</vt:lpstr>
      <vt:lpstr>Java Basic Input and Output</vt:lpstr>
      <vt:lpstr>Java Expressions, Statements and Blocks</vt:lpstr>
      <vt:lpstr>Java Comments</vt:lpstr>
      <vt:lpstr>Java if...else Statement</vt:lpstr>
      <vt:lpstr>Java Switch Statement</vt:lpstr>
      <vt:lpstr>PowerPoint Presentation</vt:lpstr>
      <vt:lpstr>Java for Loop</vt:lpstr>
      <vt:lpstr>Java for-each Loop</vt:lpstr>
      <vt:lpstr>Java while Loop</vt:lpstr>
      <vt:lpstr>Java break Statement</vt:lpstr>
      <vt:lpstr>Java continue Statement</vt:lpstr>
      <vt:lpstr>Java Arrays</vt:lpstr>
      <vt:lpstr>Java Multidimensional Arrays</vt:lpstr>
      <vt:lpstr>PowerPoint Presentation</vt:lpstr>
      <vt:lpstr>Java Class and Objects</vt:lpstr>
      <vt:lpstr>Java Methods</vt:lpstr>
      <vt:lpstr>Java Constructors</vt:lpstr>
      <vt:lpstr>PowerPoint Presentation</vt:lpstr>
      <vt:lpstr>Java Recursion</vt:lpstr>
      <vt:lpstr>PowerPoint Presentation</vt:lpstr>
      <vt:lpstr>Java Strings</vt:lpstr>
      <vt:lpstr>this Keyword</vt:lpstr>
      <vt:lpstr>Java final Keyword</vt:lpstr>
      <vt:lpstr>Understanding OOP concepts through core Java </vt:lpstr>
      <vt:lpstr>Inheritance</vt:lpstr>
      <vt:lpstr>How Inheritance Works?</vt:lpstr>
      <vt:lpstr>Types of Inheritance</vt:lpstr>
      <vt:lpstr>Java Inheritance</vt:lpstr>
      <vt:lpstr>Java Super</vt:lpstr>
      <vt:lpstr>PowerPoint Presentation</vt:lpstr>
      <vt:lpstr>Polymorphism</vt:lpstr>
      <vt:lpstr>How Polymorphism Works?</vt:lpstr>
      <vt:lpstr>Java Polymorphism</vt:lpstr>
      <vt:lpstr>Method Overloading</vt:lpstr>
      <vt:lpstr>Method Overriding</vt:lpstr>
      <vt:lpstr>Java Method Overriding</vt:lpstr>
      <vt:lpstr>Java Method Overriding</vt:lpstr>
      <vt:lpstr>PowerPoint Presentation</vt:lpstr>
      <vt:lpstr>Abstraction</vt:lpstr>
      <vt:lpstr>How Abstraction Works?</vt:lpstr>
      <vt:lpstr>Java Abstract Class</vt:lpstr>
      <vt:lpstr>Java Interface</vt:lpstr>
      <vt:lpstr>PowerPoint Presentation</vt:lpstr>
      <vt:lpstr>Encapsulation</vt:lpstr>
      <vt:lpstr>How Encapsulation Works?</vt:lpstr>
      <vt:lpstr>Java Access Modifiers</vt:lpstr>
      <vt:lpstr>PowerPoint Presentation</vt:lpstr>
      <vt:lpstr>Java Exceptions</vt:lpstr>
      <vt:lpstr>Java try...catch</vt:lpstr>
      <vt:lpstr>Multiple Catch Blocks</vt:lpstr>
      <vt:lpstr>Finally Block</vt:lpstr>
      <vt:lpstr>Java throw and throws</vt:lpstr>
      <vt:lpstr>PowerPoint Presentation</vt:lpstr>
      <vt:lpstr>Java Scanner Class</vt:lpstr>
      <vt:lpstr>Java Wrapper Class</vt:lpstr>
      <vt:lpstr>Java Type Casting</vt:lpstr>
      <vt:lpstr>Java Command-Line Arguments</vt:lpstr>
      <vt:lpstr>PowerPoint Presentation</vt:lpstr>
      <vt:lpstr>Java Database Connectivity with MySQL</vt:lpstr>
      <vt:lpstr>PowerPoint Presentation</vt:lpstr>
      <vt:lpstr>Java Database Connectivity with MySQL</vt:lpstr>
      <vt:lpstr>PowerPoint Presentation</vt:lpstr>
      <vt:lpstr>Summary</vt:lpstr>
      <vt:lpstr>Quiz</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Mohd Kaisar</cp:lastModifiedBy>
  <cp:revision>528</cp:revision>
  <dcterms:modified xsi:type="dcterms:W3CDTF">2023-09-14T05:34:20Z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